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91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5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37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12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16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67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03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12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22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364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94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2C50-C716-144F-A1C9-13835D625E09}" type="datetimeFigureOut">
              <a:rPr lang="en-US" smtClean="0"/>
              <a:t>11/29/2019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982FD-4C9E-BA4A-8ABE-70A32980C1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97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Newid</a:t>
            </a:r>
            <a:r>
              <a:rPr lang="en-GB" dirty="0" smtClean="0"/>
              <a:t> </a:t>
            </a:r>
            <a:r>
              <a:rPr lang="en-GB" dirty="0" err="1" smtClean="0"/>
              <a:t>sut</a:t>
            </a:r>
            <a:r>
              <a:rPr lang="en-GB" dirty="0" smtClean="0"/>
              <a:t> </a:t>
            </a:r>
            <a:r>
              <a:rPr lang="en-GB" dirty="0" err="1" smtClean="0"/>
              <a:t>rydym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gweithio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7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Heddiw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y-GB" dirty="0" smtClean="0"/>
              <a:t>Gofynnwyd i mi siarad yn gryno am…</a:t>
            </a:r>
          </a:p>
          <a:p>
            <a:pPr marL="0" indent="0">
              <a:buNone/>
            </a:pPr>
            <a:endParaRPr lang="cy-GB" dirty="0" smtClean="0"/>
          </a:p>
          <a:p>
            <a:r>
              <a:rPr lang="cy-GB" dirty="0" smtClean="0"/>
              <a:t>Y pethau pwysig wrth drawsnewid;</a:t>
            </a:r>
          </a:p>
          <a:p>
            <a:endParaRPr lang="cy-GB" dirty="0" smtClean="0"/>
          </a:p>
          <a:p>
            <a:r>
              <a:rPr lang="cy-GB" dirty="0" smtClean="0"/>
              <a:t>Rhai egwyddorion a rhai tactegau</a:t>
            </a:r>
          </a:p>
          <a:p>
            <a:pPr marL="0" indent="0">
              <a:buNone/>
            </a:pPr>
            <a:r>
              <a:rPr lang="cy-GB" dirty="0" smtClean="0"/>
              <a:t> </a:t>
            </a:r>
          </a:p>
          <a:p>
            <a:r>
              <a:rPr lang="cy-GB" dirty="0" smtClean="0"/>
              <a:t>…. ac arwain at Will a Julian (a fydd yn llawer mwy diddorol!)</a:t>
            </a:r>
          </a:p>
          <a:p>
            <a:endParaRPr lang="cy-GB" dirty="0" smtClean="0"/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8616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Beth </a:t>
            </a:r>
            <a:r>
              <a:rPr lang="en-GB" dirty="0" err="1" smtClean="0"/>
              <a:t>rydym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wybod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y-GB" dirty="0" smtClean="0"/>
              <a:t>Nid mater o bres ydy hi – mater o bobl a sut maen nhw’n ymddwyn</a:t>
            </a:r>
          </a:p>
          <a:p>
            <a:endParaRPr lang="cy-GB" dirty="0" smtClean="0"/>
          </a:p>
          <a:p>
            <a:r>
              <a:rPr lang="cy-GB" dirty="0" smtClean="0"/>
              <a:t>Pobl Nad ydynt Mewn Addysg, Cyflogaeth na Hyfforddiant, Credyd Cynhwysol, gwella ysgolion a heriau tebyg</a:t>
            </a:r>
          </a:p>
          <a:p>
            <a:endParaRPr lang="cy-GB" dirty="0" smtClean="0"/>
          </a:p>
          <a:p>
            <a:r>
              <a:rPr lang="cy-GB" dirty="0" smtClean="0"/>
              <a:t>Mae trawsnewid yn anodd: mae rhai yn amcan bod y raddfa fethu yn 70%</a:t>
            </a:r>
          </a:p>
          <a:p>
            <a:endParaRPr lang="cy-GB" dirty="0" smtClean="0"/>
          </a:p>
          <a:p>
            <a:r>
              <a:rPr lang="cy-GB" dirty="0" smtClean="0"/>
              <a:t>Rydyn ni’n gwybod pam. Ond ydyn ni’n gwybod sut?</a:t>
            </a:r>
          </a:p>
          <a:p>
            <a:endParaRPr lang="cy-GB" dirty="0" smtClean="0"/>
          </a:p>
          <a:p>
            <a:r>
              <a:rPr lang="cy-GB" dirty="0" smtClean="0"/>
              <a:t>Mae rhai cliwiau mawr a chyson i guro’r tebygolrwydd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63118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IWN </a:t>
            </a:r>
            <a:r>
              <a:rPr lang="en-GB" dirty="0" err="1" smtClean="0"/>
              <a:t>fel</a:t>
            </a:r>
            <a:r>
              <a:rPr lang="en-GB" dirty="0" smtClean="0"/>
              <a:t> </a:t>
            </a:r>
            <a:r>
              <a:rPr lang="en-GB" dirty="0" err="1" smtClean="0"/>
              <a:t>rhan</a:t>
            </a:r>
            <a:r>
              <a:rPr lang="en-GB" dirty="0" smtClean="0"/>
              <a:t> </a:t>
            </a:r>
            <a:r>
              <a:rPr lang="en-GB" dirty="0" err="1" smtClean="0"/>
              <a:t>o’r</a:t>
            </a:r>
            <a:r>
              <a:rPr lang="en-GB" dirty="0" smtClean="0"/>
              <a:t> </a:t>
            </a:r>
            <a:r>
              <a:rPr lang="en-GB" dirty="0" err="1" smtClean="0"/>
              <a:t>cyfanrwydd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y-GB" dirty="0" smtClean="0"/>
              <a:t>Newid sut mae’r system o wasanaethau cymorth o amgylch person yn cydweithio yn hytrach na phrojectau, mentrau a rhannau ar wahân</a:t>
            </a:r>
          </a:p>
          <a:p>
            <a:endParaRPr lang="cy-GB" dirty="0" smtClean="0"/>
          </a:p>
          <a:p>
            <a:r>
              <a:rPr lang="cy-GB" dirty="0" smtClean="0"/>
              <a:t>Mae IWN yn gysyniad syml ond mae mewn tirwedd eithaf cymhleth</a:t>
            </a:r>
          </a:p>
          <a:p>
            <a:endParaRPr lang="cy-GB" dirty="0" smtClean="0"/>
          </a:p>
          <a:p>
            <a:r>
              <a:rPr lang="cy-GB" dirty="0" smtClean="0"/>
              <a:t>Mae hyn yn galed oherwydd mae’r hyn y mae arnom angen gwneud iddo weithio yn well ar gyfer trawsnewidiad llwyddiannus ydy pobl, sydd ar hyd a lled, yn </a:t>
            </a:r>
            <a:r>
              <a:rPr lang="cy-GB" dirty="0" err="1" smtClean="0"/>
              <a:t>rhyng</a:t>
            </a:r>
            <a:r>
              <a:rPr lang="cy-GB" dirty="0" smtClean="0"/>
              <a:t>-ddibynnol ac yn aml yn seiliedig ar fenter.</a:t>
            </a: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41185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Felly </a:t>
            </a:r>
            <a:r>
              <a:rPr lang="en-GB" dirty="0" err="1" smtClean="0"/>
              <a:t>sut</a:t>
            </a:r>
            <a:r>
              <a:rPr lang="en-GB" dirty="0" smtClean="0"/>
              <a:t> </a:t>
            </a:r>
            <a:r>
              <a:rPr lang="en-GB" dirty="0" err="1" smtClean="0"/>
              <a:t>mae</a:t>
            </a:r>
            <a:r>
              <a:rPr lang="en-GB" dirty="0" smtClean="0"/>
              <a:t> </a:t>
            </a:r>
            <a:r>
              <a:rPr lang="en-GB" dirty="0" err="1" smtClean="0"/>
              <a:t>gwneud</a:t>
            </a:r>
            <a:r>
              <a:rPr lang="en-GB" dirty="0" smtClean="0"/>
              <a:t> y </a:t>
            </a:r>
            <a:r>
              <a:rPr lang="en-GB" dirty="0" err="1" smtClean="0"/>
              <a:t>newid</a:t>
            </a:r>
            <a:r>
              <a:rPr lang="en-GB" dirty="0" smtClean="0"/>
              <a:t> </a:t>
            </a:r>
            <a:r>
              <a:rPr lang="en-GB" dirty="0" err="1" smtClean="0"/>
              <a:t>hwn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y-GB" dirty="0" smtClean="0"/>
              <a:t>Ambell beth – ac mae gwneud hyn yn gyson dros gyfnod hir o amser yn gwella’r cyfleoedd yn ddramatig</a:t>
            </a:r>
          </a:p>
          <a:p>
            <a:r>
              <a:rPr lang="cy-GB" dirty="0" smtClean="0"/>
              <a:t>Maent mewn clystyrau o rhyw 3 neu 4 prif grŵp neu ffactor </a:t>
            </a:r>
          </a:p>
          <a:p>
            <a:r>
              <a:rPr lang="cy-GB" dirty="0" smtClean="0"/>
              <a:t>Yn bennaf, yr un pethau ag a wyddom eisoes ydy hyn, ond yr ydyn ni’n ei chael yn anodd eu gweithredu ar raddfa eang ac yn gyflym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41495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Egwyddorion</a:t>
            </a:r>
            <a:r>
              <a:rPr lang="en-GB" dirty="0" smtClean="0"/>
              <a:t> </a:t>
            </a:r>
            <a:r>
              <a:rPr lang="en-GB" dirty="0" err="1" smtClean="0"/>
              <a:t>allweddol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y-GB" dirty="0" smtClean="0"/>
              <a:t>Canolbwyntio ar gyfathrebu</a:t>
            </a:r>
          </a:p>
          <a:p>
            <a:endParaRPr lang="cy-GB" dirty="0" smtClean="0"/>
          </a:p>
          <a:p>
            <a:r>
              <a:rPr lang="cy-GB" dirty="0" smtClean="0"/>
              <a:t>Arwain trwy esiampl a chreu </a:t>
            </a:r>
            <a:r>
              <a:rPr lang="cy-GB" dirty="0" err="1" smtClean="0"/>
              <a:t>capasiti</a:t>
            </a:r>
            <a:endParaRPr lang="cy-GB" dirty="0" smtClean="0"/>
          </a:p>
          <a:p>
            <a:endParaRPr lang="cy-GB" dirty="0" smtClean="0"/>
          </a:p>
          <a:p>
            <a:r>
              <a:rPr lang="cy-GB" dirty="0" smtClean="0"/>
              <a:t>Ymgysylltu â </a:t>
            </a:r>
            <a:r>
              <a:rPr lang="cy-GB" dirty="0" err="1" smtClean="0"/>
              <a:t>chyflogeion</a:t>
            </a:r>
            <a:r>
              <a:rPr lang="cy-GB" dirty="0" smtClean="0"/>
              <a:t> trwy’r system</a:t>
            </a:r>
          </a:p>
          <a:p>
            <a:endParaRPr lang="cy-GB" dirty="0" smtClean="0"/>
          </a:p>
          <a:p>
            <a:r>
              <a:rPr lang="cy-GB" dirty="0" smtClean="0"/>
              <a:t>Gwella yn barhaol</a:t>
            </a: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2256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Tactegau</a:t>
            </a:r>
            <a:r>
              <a:rPr lang="en-GB" dirty="0" smtClean="0"/>
              <a:t> </a:t>
            </a:r>
            <a:r>
              <a:rPr lang="en-GB" dirty="0" err="1" smtClean="0"/>
              <a:t>pwysig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y-GB" dirty="0" smtClean="0"/>
              <a:t>I lawer ohonoch chi yma, dylunio mewn manylder… ond dylai hyn gynnwys Ffyrdd o sicrhau:</a:t>
            </a:r>
          </a:p>
          <a:p>
            <a:pPr marL="0" indent="0">
              <a:buNone/>
            </a:pPr>
            <a:r>
              <a:rPr lang="cy-GB" dirty="0" smtClean="0"/>
              <a:t> </a:t>
            </a:r>
          </a:p>
          <a:p>
            <a:r>
              <a:rPr lang="cy-GB" dirty="0" smtClean="0"/>
              <a:t>Yr adnabyddir, rhennir a gwellir yr arferion gorau yn systematig</a:t>
            </a:r>
          </a:p>
          <a:p>
            <a:pPr marL="0" indent="0">
              <a:buNone/>
            </a:pPr>
            <a:endParaRPr lang="cy-GB" dirty="0" smtClean="0"/>
          </a:p>
          <a:p>
            <a:r>
              <a:rPr lang="cy-GB" dirty="0" smtClean="0"/>
              <a:t>Y defnyddir stori newid gyson i unioni sefydliadau o gylch targedau’r IWB</a:t>
            </a:r>
          </a:p>
          <a:p>
            <a:endParaRPr lang="cy-GB" dirty="0" smtClean="0"/>
          </a:p>
          <a:p>
            <a:r>
              <a:rPr lang="cy-GB" dirty="0" smtClean="0"/>
              <a:t>Yr ymgorfforir disgwyliadau ar gyfer ymddygiad newydd yn uniongyrchol i adolygiadau perfformiad rheolaidd</a:t>
            </a:r>
          </a:p>
          <a:p>
            <a:endParaRPr lang="cy-GB" dirty="0" smtClean="0"/>
          </a:p>
          <a:p>
            <a:r>
              <a:rPr lang="cy-GB" dirty="0" smtClean="0"/>
              <a:t>Y penodir unigolion â photensial uchel i arwain y trawsnewid.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4812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Felly</a:t>
            </a:r>
            <a:r>
              <a:rPr lang="is-IS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y-GB" dirty="0" smtClean="0"/>
              <a:t>Er bod amryw o restrau gwirio, arolygon a thystiolaeth (o safon amrywiol), dyma fy negeseuon i grynhoi: </a:t>
            </a:r>
          </a:p>
          <a:p>
            <a:pPr marL="0" indent="0">
              <a:buNone/>
            </a:pPr>
            <a:r>
              <a:rPr lang="cy-GB" dirty="0" smtClean="0"/>
              <a:t> </a:t>
            </a:r>
          </a:p>
          <a:p>
            <a:r>
              <a:rPr lang="cy-GB" dirty="0" smtClean="0"/>
              <a:t>Mae IWN yn cynnig cyfle cryf i weithredu trawsnewid ar lefel leol</a:t>
            </a:r>
          </a:p>
          <a:p>
            <a:endParaRPr lang="cy-GB" dirty="0" smtClean="0"/>
          </a:p>
          <a:p>
            <a:r>
              <a:rPr lang="cy-GB" dirty="0" smtClean="0"/>
              <a:t>Byddant yn gweithio’n well pan ydyn ni, arweinwyr, rheolwyr ac ymarferwyr, yn eu gweld yn eu cyd-destun cywir:</a:t>
            </a:r>
          </a:p>
          <a:p>
            <a:endParaRPr lang="cy-GB" dirty="0" smtClean="0"/>
          </a:p>
          <a:p>
            <a:r>
              <a:rPr lang="cy-GB" dirty="0" smtClean="0"/>
              <a:t>Nid project na menter yw hyn ond cyfle systematig i gyfannu dulliau Iechyd a lles sy’n canolbwyntio ar y gymuned… boed y rhain yn cychwyn fel datblygiad cymunedol, gwella Iechyd, gweithredoedd cymunedol</a:t>
            </a:r>
          </a:p>
          <a:p>
            <a:endParaRPr lang="cy-GB" dirty="0" smtClean="0"/>
          </a:p>
          <a:p>
            <a:r>
              <a:rPr lang="cy-GB" smtClean="0"/>
              <a:t>Trwoch </a:t>
            </a:r>
            <a:r>
              <a:rPr lang="cy-GB" dirty="0" smtClean="0"/>
              <a:t>chi, byddant yn ein helpu i rymuso, cydweithio a gwella.</a:t>
            </a: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0563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306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Newid sut rydym yn gweithio</vt:lpstr>
      <vt:lpstr>Heddiw</vt:lpstr>
      <vt:lpstr>Beth rydym yn wybod?</vt:lpstr>
      <vt:lpstr>IWN fel rhan o’r cyfanrwydd</vt:lpstr>
      <vt:lpstr>Felly sut mae gwneud y newid hwn?</vt:lpstr>
      <vt:lpstr>Egwyddorion allweddol</vt:lpstr>
      <vt:lpstr>Tactegau pwysig </vt:lpstr>
      <vt:lpstr>Felly…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how we work</dc:title>
  <dc:creator>Yvette Congreve</dc:creator>
  <cp:lastModifiedBy>Hannah Simmonds (Aneurin Bevan UHB - Corporate Services)</cp:lastModifiedBy>
  <cp:revision>8</cp:revision>
  <dcterms:created xsi:type="dcterms:W3CDTF">2019-04-29T09:18:38Z</dcterms:created>
  <dcterms:modified xsi:type="dcterms:W3CDTF">2019-11-29T11:33:01Z</dcterms:modified>
</cp:coreProperties>
</file>