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86" r:id="rId3"/>
    <p:sldId id="263" r:id="rId4"/>
    <p:sldId id="257" r:id="rId5"/>
    <p:sldId id="258" r:id="rId6"/>
    <p:sldId id="260" r:id="rId7"/>
    <p:sldId id="265" r:id="rId8"/>
    <p:sldId id="266" r:id="rId9"/>
    <p:sldId id="288" r:id="rId10"/>
    <p:sldId id="267" r:id="rId11"/>
    <p:sldId id="269" r:id="rId12"/>
    <p:sldId id="268" r:id="rId13"/>
    <p:sldId id="276" r:id="rId14"/>
    <p:sldId id="277" r:id="rId15"/>
    <p:sldId id="278" r:id="rId16"/>
    <p:sldId id="280" r:id="rId17"/>
    <p:sldId id="287" r:id="rId18"/>
    <p:sldId id="281" r:id="rId19"/>
    <p:sldId id="271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94" autoAdjust="0"/>
    <p:restoredTop sz="87243" autoAdjust="0"/>
  </p:normalViewPr>
  <p:slideViewPr>
    <p:cSldViewPr snapToGrid="0" snapToObjects="1">
      <p:cViewPr varScale="1">
        <p:scale>
          <a:sx n="101" d="100"/>
          <a:sy n="101" d="100"/>
        </p:scale>
        <p:origin x="24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22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AF935-4171-F645-A2E0-3FA372C20AD7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D3130-778A-4540-B0F7-7436721EEF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083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994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43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6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96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75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43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01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10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0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45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4ED94-9DA7-2648-B577-98D771506F7D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A6B0-F588-B34C-B1C7-1875FFE75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15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plos.org/plosmedicine/article?id=10.1371/journal.pmed.100031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y-GB" dirty="0"/>
              <a:t>Cymunedau Tosturiol</a:t>
            </a:r>
            <a:br>
              <a:rPr lang="cy-GB" dirty="0"/>
            </a:br>
            <a:r>
              <a:rPr lang="cy-GB" dirty="0"/>
              <a:t>Trawsnewid iechyd a gofal cymdeithasol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Julian Abel</a:t>
            </a:r>
          </a:p>
          <a:p>
            <a:r>
              <a:rPr lang="cy-GB"/>
              <a:t>Cyfarwyddwr</a:t>
            </a:r>
            <a:r>
              <a:rPr lang="en-GB"/>
              <a:t> </a:t>
            </a:r>
          </a:p>
          <a:p>
            <a:r>
              <a:rPr lang="en-GB"/>
              <a:t>Compassionate </a:t>
            </a:r>
            <a:r>
              <a:rPr lang="en-GB" dirty="0"/>
              <a:t>Communities UK</a:t>
            </a:r>
          </a:p>
        </p:txBody>
      </p:sp>
    </p:spTree>
    <p:extLst>
      <p:ext uri="{BB962C8B-B14F-4D97-AF65-F5344CB8AC3E}">
        <p14:creationId xmlns:p14="http://schemas.microsoft.com/office/powerpoint/2010/main" val="329414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Dimensiwn</a:t>
            </a:r>
            <a:r>
              <a:rPr lang="en-GB" dirty="0"/>
              <a:t> </a:t>
            </a:r>
            <a:r>
              <a:rPr lang="en-GB" dirty="0" err="1"/>
              <a:t>newydd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Ymyrraeth</a:t>
            </a:r>
            <a:r>
              <a:rPr lang="en-GB" dirty="0"/>
              <a:t> </a:t>
            </a:r>
            <a:r>
              <a:rPr lang="en-GB" dirty="0" err="1"/>
              <a:t>poblogaeth</a:t>
            </a:r>
            <a:r>
              <a:rPr lang="en-GB" dirty="0"/>
              <a:t> </a:t>
            </a:r>
            <a:r>
              <a:rPr lang="en-GB" dirty="0" err="1"/>
              <a:t>gyfan</a:t>
            </a:r>
            <a:r>
              <a:rPr lang="en-GB" dirty="0"/>
              <a:t> - </a:t>
            </a:r>
            <a:r>
              <a:rPr lang="en-GB" dirty="0" err="1"/>
              <a:t>newidiadau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digwydd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y </a:t>
            </a:r>
            <a:r>
              <a:rPr lang="en-GB" dirty="0" err="1"/>
              <a:t>boblogaeth</a:t>
            </a:r>
            <a:r>
              <a:rPr lang="en-GB" dirty="0"/>
              <a:t> </a:t>
            </a:r>
            <a:r>
              <a:rPr lang="en-GB" dirty="0" err="1"/>
              <a:t>gyfan</a:t>
            </a:r>
            <a:r>
              <a:rPr lang="en-GB" dirty="0"/>
              <a:t> </a:t>
            </a:r>
          </a:p>
          <a:p>
            <a:r>
              <a:rPr lang="en-GB" dirty="0" err="1"/>
              <a:t>Yr</a:t>
            </a:r>
            <a:r>
              <a:rPr lang="en-GB" dirty="0"/>
              <a:t> un </a:t>
            </a:r>
            <a:r>
              <a:rPr lang="en-GB" dirty="0" err="1"/>
              <a:t>mor</a:t>
            </a:r>
            <a:r>
              <a:rPr lang="en-GB" dirty="0"/>
              <a:t> </a:t>
            </a:r>
            <a:r>
              <a:rPr lang="en-GB" dirty="0" err="1"/>
              <a:t>berthnasol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blentyn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arddegau</a:t>
            </a:r>
            <a:r>
              <a:rPr lang="en-GB" dirty="0"/>
              <a:t> â </a:t>
            </a:r>
            <a:r>
              <a:rPr lang="en-GB" dirty="0" err="1"/>
              <a:t>pherson</a:t>
            </a:r>
            <a:r>
              <a:rPr lang="en-GB" dirty="0"/>
              <a:t> </a:t>
            </a:r>
            <a:r>
              <a:rPr lang="en-GB" dirty="0" err="1"/>
              <a:t>oedrannus</a:t>
            </a:r>
            <a:r>
              <a:rPr lang="en-GB" dirty="0"/>
              <a:t> </a:t>
            </a:r>
          </a:p>
          <a:p>
            <a:r>
              <a:rPr lang="en-GB" dirty="0" err="1"/>
              <a:t>Nid</a:t>
            </a:r>
            <a:r>
              <a:rPr lang="en-GB" dirty="0"/>
              <a:t> </a:t>
            </a:r>
            <a:r>
              <a:rPr lang="en-GB" dirty="0" err="1"/>
              <a:t>ymyrraeth</a:t>
            </a:r>
            <a:r>
              <a:rPr lang="en-GB" dirty="0"/>
              <a:t> </a:t>
            </a:r>
            <a:r>
              <a:rPr lang="en-GB" dirty="0" err="1"/>
              <a:t>feddygol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unig</a:t>
            </a:r>
            <a:r>
              <a:rPr lang="en-GB" dirty="0"/>
              <a:t>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hwn</a:t>
            </a:r>
            <a:r>
              <a:rPr lang="en-GB" dirty="0"/>
              <a:t>, </a:t>
            </a:r>
            <a:r>
              <a:rPr lang="en-GB" dirty="0" err="1"/>
              <a:t>mae'n</a:t>
            </a:r>
            <a:r>
              <a:rPr lang="en-GB" dirty="0"/>
              <a:t> </a:t>
            </a:r>
            <a:r>
              <a:rPr lang="en-GB" dirty="0" err="1"/>
              <a:t>uno</a:t>
            </a:r>
            <a:r>
              <a:rPr lang="en-GB" dirty="0"/>
              <a:t> </a:t>
            </a:r>
            <a:r>
              <a:rPr lang="en-GB" dirty="0" err="1"/>
              <a:t>modelau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</a:t>
            </a:r>
            <a:r>
              <a:rPr lang="en-GB" dirty="0" err="1"/>
              <a:t>newydd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chymunedau</a:t>
            </a:r>
            <a:r>
              <a:rPr lang="en-GB" dirty="0"/>
              <a:t> </a:t>
            </a:r>
            <a:r>
              <a:rPr lang="en-GB" dirty="0" err="1"/>
              <a:t>tosturiol</a:t>
            </a:r>
            <a:r>
              <a:rPr lang="en-GB" dirty="0"/>
              <a:t>.</a:t>
            </a:r>
          </a:p>
          <a:p>
            <a:r>
              <a:rPr lang="en-GB" dirty="0"/>
              <a:t>Mae </a:t>
            </a:r>
            <a:r>
              <a:rPr lang="en-GB" dirty="0" err="1"/>
              <a:t>defnyddio</a:t>
            </a:r>
            <a:r>
              <a:rPr lang="en-GB" dirty="0"/>
              <a:t> </a:t>
            </a:r>
            <a:r>
              <a:rPr lang="en-GB" dirty="0" err="1"/>
              <a:t>methodoleg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ansawdd</a:t>
            </a:r>
            <a:r>
              <a:rPr lang="en-GB" dirty="0"/>
              <a:t> IHI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newid</a:t>
            </a:r>
            <a:r>
              <a:rPr lang="en-GB" dirty="0"/>
              <a:t> </a:t>
            </a:r>
            <a:r>
              <a:rPr lang="en-GB" dirty="0" err="1"/>
              <a:t>rheolaeth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992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 </a:t>
            </a:r>
            <a:r>
              <a:rPr lang="en-GB" dirty="0" err="1"/>
              <a:t>pwynt</a:t>
            </a:r>
            <a:r>
              <a:rPr lang="en-GB" dirty="0"/>
              <a:t> </a:t>
            </a:r>
            <a:r>
              <a:rPr lang="en-GB" dirty="0" err="1"/>
              <a:t>pwysig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blaenoriaeth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gysylltiadau</a:t>
            </a:r>
            <a:r>
              <a:rPr lang="en-GB" dirty="0"/>
              <a:t> 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</a:t>
            </a:r>
            <a:r>
              <a:rPr lang="en-GB" dirty="0" err="1"/>
              <a:t>timau</a:t>
            </a:r>
            <a:r>
              <a:rPr lang="en-GB" dirty="0"/>
              <a:t> a </a:t>
            </a:r>
            <a:r>
              <a:rPr lang="en-GB" dirty="0" err="1"/>
              <a:t>seilos</a:t>
            </a:r>
            <a:r>
              <a:rPr lang="en-GB" dirty="0"/>
              <a:t> </a:t>
            </a:r>
            <a:r>
              <a:rPr lang="en-GB" dirty="0" err="1"/>
              <a:t>sefydliadol</a:t>
            </a:r>
            <a:r>
              <a:rPr lang="en-GB" dirty="0"/>
              <a:t> - </a:t>
            </a:r>
            <a:r>
              <a:rPr lang="en-GB" dirty="0" err="1"/>
              <a:t>cyfathrebu</a:t>
            </a:r>
            <a:r>
              <a:rPr lang="en-GB" dirty="0"/>
              <a:t> </a:t>
            </a:r>
            <a:r>
              <a:rPr lang="en-GB" dirty="0" err="1"/>
              <a:t>wyneb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wyneb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Gweithredu</a:t>
            </a:r>
            <a:r>
              <a:rPr lang="en-GB" dirty="0"/>
              <a:t> </a:t>
            </a:r>
            <a:r>
              <a:rPr lang="en-GB" dirty="0" err="1"/>
              <a:t>holl</a:t>
            </a:r>
            <a:r>
              <a:rPr lang="en-GB" dirty="0"/>
              <a:t> </a:t>
            </a:r>
            <a:r>
              <a:rPr lang="en-GB" dirty="0" err="1"/>
              <a:t>swyddogaethau’r</a:t>
            </a:r>
            <a:r>
              <a:rPr lang="en-GB" dirty="0"/>
              <a:t> model.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Rhaid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berchenogaeth</a:t>
            </a:r>
            <a:r>
              <a:rPr lang="en-GB" dirty="0"/>
              <a:t> </a:t>
            </a:r>
            <a:r>
              <a:rPr lang="en-GB" dirty="0" err="1"/>
              <a:t>newid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NID O’R BRIG I LAWR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Nid</a:t>
            </a:r>
            <a:r>
              <a:rPr lang="en-GB" dirty="0"/>
              <a:t> </a:t>
            </a:r>
            <a:r>
              <a:rPr lang="en-GB" dirty="0" err="1"/>
              <a:t>oes</a:t>
            </a:r>
            <a:r>
              <a:rPr lang="en-GB" dirty="0"/>
              <a:t> </a:t>
            </a:r>
            <a:r>
              <a:rPr lang="en-GB" dirty="0" err="1"/>
              <a:t>unrhyw</a:t>
            </a:r>
            <a:r>
              <a:rPr lang="en-GB" dirty="0"/>
              <a:t> </a:t>
            </a:r>
            <a:r>
              <a:rPr lang="en-GB" dirty="0" err="1"/>
              <a:t>feini</a:t>
            </a:r>
            <a:r>
              <a:rPr lang="en-GB" dirty="0"/>
              <a:t> </a:t>
            </a:r>
            <a:r>
              <a:rPr lang="en-GB" dirty="0" err="1"/>
              <a:t>prawf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adnabod</a:t>
            </a:r>
            <a:r>
              <a:rPr lang="en-GB" dirty="0"/>
              <a:t> ac </a:t>
            </a:r>
            <a:r>
              <a:rPr lang="en-GB" dirty="0" err="1"/>
              <a:t>eithrio</a:t>
            </a:r>
            <a:r>
              <a:rPr lang="en-GB" dirty="0"/>
              <a:t> </a:t>
            </a:r>
            <a:r>
              <a:rPr lang="en-GB" dirty="0" err="1"/>
              <a:t>argraffiadau</a:t>
            </a:r>
            <a:r>
              <a:rPr lang="en-GB" dirty="0"/>
              <a:t> </a:t>
            </a:r>
            <a:r>
              <a:rPr lang="en-GB" dirty="0" err="1"/>
              <a:t>clinigol</a:t>
            </a:r>
            <a:r>
              <a:rPr lang="en-GB" dirty="0"/>
              <a:t>  - </a:t>
            </a:r>
            <a:r>
              <a:rPr lang="en-GB" dirty="0" err="1"/>
              <a:t>peidiwch</a:t>
            </a:r>
            <a:r>
              <a:rPr lang="en-GB" dirty="0"/>
              <a:t> â </a:t>
            </a:r>
            <a:r>
              <a:rPr lang="en-GB" dirty="0" err="1"/>
              <a:t>defnyddio</a:t>
            </a:r>
            <a:r>
              <a:rPr lang="en-GB" dirty="0"/>
              <a:t> </a:t>
            </a:r>
            <a:r>
              <a:rPr lang="en-GB" dirty="0" err="1"/>
              <a:t>cronfeydd</a:t>
            </a:r>
            <a:r>
              <a:rPr lang="en-GB" dirty="0"/>
              <a:t> data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Gwnewch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orau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claf</a:t>
            </a:r>
            <a:r>
              <a:rPr lang="en-GB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Defnyddio</a:t>
            </a:r>
            <a:r>
              <a:rPr lang="en-GB" dirty="0"/>
              <a:t> </a:t>
            </a:r>
            <a:r>
              <a:rPr lang="en-GB" dirty="0" err="1"/>
              <a:t>methodoleg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newid</a:t>
            </a:r>
            <a:r>
              <a:rPr lang="en-GB" dirty="0"/>
              <a:t> BOB AMSER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Gweithiwr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rhan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tîm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rgbClr val="80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52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cam </a:t>
            </a:r>
            <a:r>
              <a:rPr lang="en-GB" dirty="0" err="1"/>
              <a:t>pwysig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err="1"/>
              <a:t>Nodi’r</a:t>
            </a:r>
            <a:r>
              <a:rPr lang="en-GB" dirty="0"/>
              <a:t>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cymorth</a:t>
            </a:r>
            <a:r>
              <a:rPr lang="en-GB" dirty="0"/>
              <a:t> – </a:t>
            </a:r>
            <a:r>
              <a:rPr lang="en-GB" dirty="0" err="1"/>
              <a:t>beth</a:t>
            </a:r>
            <a:r>
              <a:rPr lang="en-GB" dirty="0"/>
              <a:t> </a:t>
            </a:r>
            <a:r>
              <a:rPr lang="en-GB" dirty="0" err="1"/>
              <a:t>bynnag</a:t>
            </a:r>
            <a:r>
              <a:rPr lang="en-GB" dirty="0"/>
              <a:t>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ystyr</a:t>
            </a:r>
            <a:r>
              <a:rPr lang="en-GB" dirty="0"/>
              <a:t> </a:t>
            </a:r>
            <a:r>
              <a:rPr lang="en-GB" dirty="0" err="1"/>
              <a:t>hynny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Gosod</a:t>
            </a:r>
            <a:r>
              <a:rPr lang="en-GB" dirty="0"/>
              <a:t> </a:t>
            </a:r>
            <a:r>
              <a:rPr lang="en-GB" dirty="0" err="1"/>
              <a:t>nodau</a:t>
            </a:r>
            <a:r>
              <a:rPr lang="en-GB" dirty="0"/>
              <a:t> a </a:t>
            </a:r>
            <a:r>
              <a:rPr lang="en-GB" dirty="0" err="1"/>
              <a:t>chynllunio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canolbwyntio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claf</a:t>
            </a:r>
            <a:r>
              <a:rPr lang="en-GB" dirty="0"/>
              <a:t>,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osgoi</a:t>
            </a:r>
            <a:r>
              <a:rPr lang="en-GB" dirty="0"/>
              <a:t> </a:t>
            </a:r>
            <a:r>
              <a:rPr lang="en-GB" dirty="0" err="1"/>
              <a:t>derbyniadau</a:t>
            </a:r>
            <a:r>
              <a:rPr lang="en-GB" dirty="0"/>
              <a:t> a </a:t>
            </a:r>
            <a:r>
              <a:rPr lang="en-GB" dirty="0" err="1"/>
              <a:t>thrafod</a:t>
            </a:r>
            <a:r>
              <a:rPr lang="en-GB" dirty="0"/>
              <a:t> </a:t>
            </a:r>
            <a:r>
              <a:rPr lang="en-GB" dirty="0" err="1"/>
              <a:t>dadebru</a:t>
            </a:r>
            <a:r>
              <a:rPr lang="en-GB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rhwydweithiau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digwydd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naturiol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Cysylltu</a:t>
            </a:r>
            <a:r>
              <a:rPr lang="en-GB" dirty="0"/>
              <a:t> â </a:t>
            </a:r>
            <a:r>
              <a:rPr lang="en-GB" dirty="0" err="1"/>
              <a:t>rhwydweithiau</a:t>
            </a:r>
            <a:r>
              <a:rPr lang="en-GB" dirty="0"/>
              <a:t> </a:t>
            </a:r>
            <a:r>
              <a:rPr lang="en-GB" dirty="0" err="1"/>
              <a:t>cymunedol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323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Sefydlu</a:t>
            </a:r>
            <a:r>
              <a:rPr lang="en-GB" dirty="0"/>
              <a:t> </a:t>
            </a:r>
            <a:r>
              <a:rPr lang="en-GB" dirty="0" err="1"/>
              <a:t>canolbwynt</a:t>
            </a:r>
            <a:r>
              <a:rPr lang="en-GB" dirty="0"/>
              <a:t> </a:t>
            </a:r>
            <a:r>
              <a:rPr lang="en-GB" dirty="0" err="1"/>
              <a:t>mewnol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meddygfeydd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Adnabod</a:t>
            </a:r>
            <a:r>
              <a:rPr lang="en-GB" dirty="0"/>
              <a:t> y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cymorth</a:t>
            </a:r>
            <a:endParaRPr lang="en-GB" dirty="0"/>
          </a:p>
          <a:p>
            <a:r>
              <a:rPr lang="en-GB" dirty="0" err="1"/>
              <a:t>Galwad</a:t>
            </a:r>
            <a:r>
              <a:rPr lang="en-GB" dirty="0"/>
              <a:t> </a:t>
            </a:r>
            <a:r>
              <a:rPr lang="en-GB" dirty="0" err="1"/>
              <a:t>ffôn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dilyn</a:t>
            </a:r>
            <a:r>
              <a:rPr lang="en-GB" dirty="0"/>
              <a:t> </a:t>
            </a:r>
            <a:r>
              <a:rPr lang="en-GB" dirty="0" err="1"/>
              <a:t>rhyddhau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ysbyty</a:t>
            </a:r>
            <a:endParaRPr lang="en-GB" dirty="0"/>
          </a:p>
          <a:p>
            <a:r>
              <a:rPr lang="en-GB" dirty="0" err="1"/>
              <a:t>Cefnogaeth</a:t>
            </a:r>
            <a:r>
              <a:rPr lang="en-GB" dirty="0"/>
              <a:t> </a:t>
            </a:r>
            <a:r>
              <a:rPr lang="en-GB" dirty="0" err="1"/>
              <a:t>weinyddol</a:t>
            </a:r>
            <a:endParaRPr lang="en-GB" dirty="0"/>
          </a:p>
          <a:p>
            <a:r>
              <a:rPr lang="en-GB" dirty="0" err="1"/>
              <a:t>Cadw</a:t>
            </a:r>
            <a:r>
              <a:rPr lang="en-GB" dirty="0"/>
              <a:t> </a:t>
            </a:r>
            <a:r>
              <a:rPr lang="en-GB" dirty="0" err="1"/>
              <a:t>cyswllt</a:t>
            </a:r>
            <a:r>
              <a:rPr lang="en-GB" dirty="0"/>
              <a:t> </a:t>
            </a:r>
            <a:r>
              <a:rPr lang="en-GB" dirty="0" err="1"/>
              <a:t>gydag</a:t>
            </a:r>
            <a:r>
              <a:rPr lang="en-GB" dirty="0"/>
              <a:t> </a:t>
            </a:r>
            <a:r>
              <a:rPr lang="en-GB" dirty="0" err="1"/>
              <a:t>ysbytai</a:t>
            </a:r>
            <a:r>
              <a:rPr lang="en-GB" dirty="0"/>
              <a:t> </a:t>
            </a:r>
            <a:r>
              <a:rPr lang="en-GB" dirty="0" err="1"/>
              <a:t>aciwt</a:t>
            </a:r>
            <a:r>
              <a:rPr lang="en-GB" dirty="0"/>
              <a:t> </a:t>
            </a:r>
            <a:r>
              <a:rPr lang="en-GB" dirty="0" err="1"/>
              <a:t>ynghylch</a:t>
            </a:r>
            <a:r>
              <a:rPr lang="en-GB" dirty="0"/>
              <a:t> </a:t>
            </a:r>
            <a:r>
              <a:rPr lang="en-GB" dirty="0" err="1"/>
              <a:t>rhyddhau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ysbyty</a:t>
            </a:r>
            <a:endParaRPr lang="en-GB" dirty="0"/>
          </a:p>
          <a:p>
            <a:r>
              <a:rPr lang="en-GB" dirty="0" err="1"/>
              <a:t>Cyfarfodydd</a:t>
            </a:r>
            <a:r>
              <a:rPr lang="en-GB" dirty="0"/>
              <a:t> </a:t>
            </a:r>
            <a:r>
              <a:rPr lang="en-GB" dirty="0" err="1"/>
              <a:t>Timau</a:t>
            </a:r>
            <a:r>
              <a:rPr lang="en-GB" dirty="0"/>
              <a:t> </a:t>
            </a:r>
            <a:r>
              <a:rPr lang="en-GB" dirty="0" err="1"/>
              <a:t>amlddisgyblaethol</a:t>
            </a:r>
            <a:r>
              <a:rPr lang="en-GB" dirty="0"/>
              <a:t> </a:t>
            </a:r>
            <a:r>
              <a:rPr lang="mr-IN" dirty="0"/>
              <a:t>–</a:t>
            </a:r>
            <a:r>
              <a:rPr lang="en-GB" dirty="0"/>
              <a:t> </a:t>
            </a:r>
            <a:r>
              <a:rPr lang="en-GB" dirty="0" err="1"/>
              <a:t>wythnosol</a:t>
            </a:r>
            <a:r>
              <a:rPr lang="en-GB" dirty="0"/>
              <a:t> a </a:t>
            </a:r>
            <a:r>
              <a:rPr lang="en-GB" dirty="0" err="1"/>
              <a:t>misol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898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Beth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hyb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 </a:t>
            </a:r>
            <a:r>
              <a:rPr lang="mr-IN" dirty="0"/>
              <a:t>–</a:t>
            </a:r>
            <a:r>
              <a:rPr lang="en-GB" dirty="0"/>
              <a:t> </a:t>
            </a:r>
            <a:r>
              <a:rPr lang="en-GB" dirty="0" err="1"/>
              <a:t>fesul</a:t>
            </a:r>
            <a:r>
              <a:rPr lang="en-GB" dirty="0"/>
              <a:t> 10,000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Cefnogaeth</a:t>
            </a:r>
            <a:r>
              <a:rPr lang="en-GB" dirty="0"/>
              <a:t> </a:t>
            </a:r>
            <a:r>
              <a:rPr lang="en-GB" dirty="0" err="1"/>
              <a:t>weinyddol</a:t>
            </a:r>
            <a:r>
              <a:rPr lang="en-GB" dirty="0"/>
              <a:t> 0.5 FTE</a:t>
            </a:r>
          </a:p>
          <a:p>
            <a:r>
              <a:rPr lang="en-GB" dirty="0" err="1"/>
              <a:t>Amser</a:t>
            </a:r>
            <a:r>
              <a:rPr lang="en-GB" dirty="0"/>
              <a:t> </a:t>
            </a:r>
            <a:r>
              <a:rPr lang="en-GB" dirty="0" err="1"/>
              <a:t>Ymarferydd</a:t>
            </a:r>
            <a:r>
              <a:rPr lang="en-GB" dirty="0"/>
              <a:t> </a:t>
            </a:r>
            <a:r>
              <a:rPr lang="en-GB" dirty="0" err="1"/>
              <a:t>nyrsio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galwadau</a:t>
            </a:r>
            <a:r>
              <a:rPr lang="en-GB" dirty="0"/>
              <a:t> </a:t>
            </a:r>
            <a:r>
              <a:rPr lang="en-GB" dirty="0" err="1"/>
              <a:t>ffôn</a:t>
            </a:r>
            <a:r>
              <a:rPr lang="en-GB" dirty="0"/>
              <a:t> </a:t>
            </a:r>
            <a:r>
              <a:rPr lang="en-GB" dirty="0" err="1"/>
              <a:t>ayb</a:t>
            </a:r>
            <a:r>
              <a:rPr lang="en-GB" dirty="0"/>
              <a:t> 0.5 FTE</a:t>
            </a:r>
          </a:p>
          <a:p>
            <a:r>
              <a:rPr lang="en-GB" dirty="0" err="1"/>
              <a:t>Amser</a:t>
            </a:r>
            <a:r>
              <a:rPr lang="en-GB" dirty="0"/>
              <a:t> </a:t>
            </a:r>
            <a:r>
              <a:rPr lang="en-GB" dirty="0" err="1"/>
              <a:t>meddyg</a:t>
            </a:r>
            <a:r>
              <a:rPr lang="en-GB" dirty="0"/>
              <a:t> </a:t>
            </a:r>
            <a:r>
              <a:rPr lang="en-GB" dirty="0" err="1"/>
              <a:t>teulu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Timau</a:t>
            </a:r>
            <a:r>
              <a:rPr lang="en-GB" dirty="0"/>
              <a:t> </a:t>
            </a:r>
            <a:r>
              <a:rPr lang="en-GB" dirty="0" err="1"/>
              <a:t>Amlddisgyblaethol</a:t>
            </a:r>
            <a:r>
              <a:rPr lang="en-GB" dirty="0"/>
              <a:t> a </a:t>
            </a:r>
            <a:r>
              <a:rPr lang="en-GB" dirty="0" err="1"/>
              <a:t>chynnal</a:t>
            </a:r>
            <a:r>
              <a:rPr lang="en-GB" dirty="0"/>
              <a:t> </a:t>
            </a:r>
            <a:r>
              <a:rPr lang="en-GB" dirty="0" err="1"/>
              <a:t>prosiect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 </a:t>
            </a:r>
            <a:r>
              <a:rPr lang="en-GB" dirty="0" err="1"/>
              <a:t>feddygfa</a:t>
            </a:r>
            <a:r>
              <a:rPr lang="en-GB" dirty="0"/>
              <a:t> 0.1 FTE</a:t>
            </a:r>
          </a:p>
          <a:p>
            <a:r>
              <a:rPr lang="en-GB" dirty="0" err="1"/>
              <a:t>Cyswllt</a:t>
            </a:r>
            <a:r>
              <a:rPr lang="en-GB" dirty="0"/>
              <a:t> </a:t>
            </a:r>
            <a:r>
              <a:rPr lang="en-GB" dirty="0" err="1"/>
              <a:t>rhyddhau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756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Pennu</a:t>
            </a:r>
            <a:r>
              <a:rPr lang="en-GB" dirty="0"/>
              <a:t> </a:t>
            </a:r>
            <a:r>
              <a:rPr lang="en-GB" dirty="0" err="1"/>
              <a:t>nodau</a:t>
            </a:r>
            <a:r>
              <a:rPr lang="en-GB" dirty="0"/>
              <a:t> a </a:t>
            </a:r>
            <a:r>
              <a:rPr lang="en-GB" dirty="0" err="1"/>
              <a:t>chynllunio</a:t>
            </a:r>
            <a:r>
              <a:rPr lang="en-GB" dirty="0"/>
              <a:t> </a:t>
            </a:r>
            <a:r>
              <a:rPr lang="en-GB" dirty="0" err="1"/>
              <a:t>gofal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Pennu</a:t>
            </a:r>
            <a:r>
              <a:rPr lang="en-GB" dirty="0"/>
              <a:t> </a:t>
            </a:r>
            <a:r>
              <a:rPr lang="en-GB" dirty="0" err="1"/>
              <a:t>nodau</a:t>
            </a:r>
            <a:r>
              <a:rPr lang="en-GB" dirty="0"/>
              <a:t> – </a:t>
            </a:r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Fy</a:t>
            </a:r>
            <a:r>
              <a:rPr lang="en-GB" dirty="0"/>
              <a:t> </a:t>
            </a:r>
            <a:r>
              <a:rPr lang="en-GB" dirty="0" err="1"/>
              <a:t>Mywyd</a:t>
            </a:r>
            <a:r>
              <a:rPr lang="en-GB" dirty="0"/>
              <a:t>, </a:t>
            </a:r>
            <a:r>
              <a:rPr lang="en-GB" dirty="0" err="1"/>
              <a:t>beth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mi.  </a:t>
            </a:r>
            <a:r>
              <a:rPr lang="en-GB" dirty="0" err="1"/>
              <a:t>Hybu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lles</a:t>
            </a:r>
            <a:endParaRPr lang="en-GB" dirty="0"/>
          </a:p>
          <a:p>
            <a:r>
              <a:rPr lang="en-GB" dirty="0" err="1"/>
              <a:t>Cynllunio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- ACP, TEP, DNACPR, </a:t>
            </a:r>
            <a:r>
              <a:rPr lang="en-GB" dirty="0" err="1"/>
              <a:t>osgoi</a:t>
            </a:r>
            <a:r>
              <a:rPr lang="en-GB" dirty="0"/>
              <a:t> </a:t>
            </a:r>
            <a:r>
              <a:rPr lang="en-GB" dirty="0" err="1"/>
              <a:t>derbyniadau</a:t>
            </a:r>
            <a:r>
              <a:rPr lang="en-GB" dirty="0"/>
              <a:t>.  </a:t>
            </a:r>
            <a:r>
              <a:rPr lang="en-GB" dirty="0" err="1"/>
              <a:t>Lleihau</a:t>
            </a:r>
            <a:r>
              <a:rPr lang="en-GB" dirty="0"/>
              <a:t> </a:t>
            </a:r>
            <a:r>
              <a:rPr lang="en-GB" dirty="0" err="1"/>
              <a:t>niwed</a:t>
            </a:r>
            <a:r>
              <a:rPr lang="en-GB" dirty="0"/>
              <a:t>.</a:t>
            </a:r>
          </a:p>
          <a:p>
            <a:r>
              <a:rPr lang="en-GB" dirty="0" err="1"/>
              <a:t>Llwybrau</a:t>
            </a:r>
            <a:r>
              <a:rPr lang="en-GB" dirty="0"/>
              <a:t> </a:t>
            </a:r>
            <a:r>
              <a:rPr lang="en-GB" dirty="0" err="1"/>
              <a:t>atgyfeirio</a:t>
            </a:r>
            <a:r>
              <a:rPr lang="en-GB" dirty="0"/>
              <a:t> o </a:t>
            </a:r>
            <a:r>
              <a:rPr lang="en-GB" dirty="0" err="1"/>
              <a:t>fewn</a:t>
            </a:r>
            <a:r>
              <a:rPr lang="en-GB" dirty="0"/>
              <a:t> y </a:t>
            </a:r>
            <a:r>
              <a:rPr lang="en-GB" dirty="0" err="1"/>
              <a:t>feddygfa</a:t>
            </a:r>
            <a:endParaRPr lang="en-GB" dirty="0"/>
          </a:p>
          <a:p>
            <a:r>
              <a:rPr lang="en-GB" dirty="0" err="1"/>
              <a:t>Gwelededd</a:t>
            </a:r>
            <a:r>
              <a:rPr lang="en-GB" dirty="0"/>
              <a:t> a </a:t>
            </a:r>
            <a:r>
              <a:rPr lang="en-GB" dirty="0" err="1"/>
              <a:t>throsglwyddadwyedd</a:t>
            </a:r>
            <a:r>
              <a:rPr lang="en-GB" dirty="0"/>
              <a:t> </a:t>
            </a:r>
            <a:r>
              <a:rPr lang="en-GB" dirty="0" err="1"/>
              <a:t>cynlluniau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</a:t>
            </a:r>
            <a:r>
              <a:rPr lang="en-GB" dirty="0" err="1"/>
              <a:t>ffiniau</a:t>
            </a:r>
            <a:r>
              <a:rPr lang="en-GB" dirty="0"/>
              <a:t> </a:t>
            </a:r>
            <a:r>
              <a:rPr lang="en-GB" dirty="0" err="1"/>
              <a:t>sefydliadol</a:t>
            </a:r>
            <a:r>
              <a:rPr lang="en-GB" dirty="0"/>
              <a:t> </a:t>
            </a:r>
          </a:p>
          <a:p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ansawdd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703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4 </a:t>
            </a:r>
            <a:r>
              <a:rPr lang="en-GB" dirty="0" err="1"/>
              <a:t>prif</a:t>
            </a:r>
            <a:r>
              <a:rPr lang="en-GB" dirty="0"/>
              <a:t> </a:t>
            </a:r>
            <a:r>
              <a:rPr lang="en-GB" dirty="0" err="1"/>
              <a:t>swyddogaeth</a:t>
            </a:r>
            <a:endParaRPr lang="en-GB" dirty="0"/>
          </a:p>
          <a:p>
            <a:r>
              <a:rPr lang="en-GB" dirty="0" err="1"/>
              <a:t>Cyfeiriadur</a:t>
            </a:r>
            <a:r>
              <a:rPr lang="en-GB" dirty="0"/>
              <a:t> </a:t>
            </a:r>
            <a:r>
              <a:rPr lang="en-GB" dirty="0" err="1"/>
              <a:t>gwe</a:t>
            </a:r>
            <a:r>
              <a:rPr lang="en-GB" dirty="0"/>
              <a:t> o </a:t>
            </a:r>
            <a:r>
              <a:rPr lang="en-GB" dirty="0" err="1"/>
              <a:t>wasanaethau</a:t>
            </a:r>
            <a:endParaRPr lang="en-GB" dirty="0"/>
          </a:p>
          <a:p>
            <a:r>
              <a:rPr lang="en-GB" dirty="0" err="1"/>
              <a:t>Sefydlu</a:t>
            </a:r>
            <a:r>
              <a:rPr lang="en-GB" dirty="0"/>
              <a:t> </a:t>
            </a:r>
            <a:r>
              <a:rPr lang="en-GB" dirty="0" err="1"/>
              <a:t>grwpiau</a:t>
            </a:r>
            <a:r>
              <a:rPr lang="en-GB" dirty="0"/>
              <a:t> </a:t>
            </a:r>
            <a:r>
              <a:rPr lang="en-GB" dirty="0" err="1"/>
              <a:t>lle</a:t>
            </a:r>
            <a:r>
              <a:rPr lang="en-GB" dirty="0"/>
              <a:t>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bylchau</a:t>
            </a:r>
            <a:endParaRPr lang="en-GB" dirty="0"/>
          </a:p>
          <a:p>
            <a:r>
              <a:rPr lang="en-GB" dirty="0" err="1"/>
              <a:t>Gweithio</a:t>
            </a:r>
            <a:r>
              <a:rPr lang="en-GB" dirty="0"/>
              <a:t> un </a:t>
            </a:r>
            <a:r>
              <a:rPr lang="en-GB" dirty="0" err="1"/>
              <a:t>wrth</a:t>
            </a:r>
            <a:r>
              <a:rPr lang="en-GB" dirty="0"/>
              <a:t> un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Chysylltwyr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– </a:t>
            </a:r>
            <a:r>
              <a:rPr lang="en-GB" dirty="0" err="1"/>
              <a:t>cyfweld</a:t>
            </a:r>
            <a:r>
              <a:rPr lang="en-GB" dirty="0"/>
              <a:t> </a:t>
            </a:r>
            <a:r>
              <a:rPr lang="en-GB" dirty="0" err="1"/>
              <a:t>ysgogol</a:t>
            </a:r>
            <a:r>
              <a:rPr lang="en-GB" dirty="0"/>
              <a:t> A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 –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rhwydweithiau</a:t>
            </a:r>
            <a:endParaRPr lang="en-GB" dirty="0"/>
          </a:p>
          <a:p>
            <a:r>
              <a:rPr lang="en-GB" dirty="0" err="1"/>
              <a:t>Cysylltwyr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 – </a:t>
            </a:r>
            <a:r>
              <a:rPr lang="en-GB" dirty="0" err="1"/>
              <a:t>hyfforddiant</a:t>
            </a:r>
            <a:r>
              <a:rPr lang="en-GB" dirty="0"/>
              <a:t> a </a:t>
            </a:r>
            <a:r>
              <a:rPr lang="en-GB" dirty="0" err="1"/>
              <a:t>chefnogaeth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182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143000" y="3340100"/>
          <a:ext cx="68580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4" imgW="6858000" imgH="177800" progId="Word.Document.12">
                  <p:embed/>
                </p:oleObj>
              </mc:Choice>
              <mc:Fallback>
                <p:oleObj name="Document" r:id="rId4" imgW="6858000" imgH="177800" progId="Word.Documen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0" y="3340100"/>
                        <a:ext cx="68580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276840"/>
              </p:ext>
            </p:extLst>
          </p:nvPr>
        </p:nvGraphicFramePr>
        <p:xfrm>
          <a:off x="468313" y="228600"/>
          <a:ext cx="8353425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7" imgW="14393553" imgH="10202159" progId="Word.Document.12">
                  <p:embed/>
                </p:oleObj>
              </mc:Choice>
              <mc:Fallback>
                <p:oleObj name="Document" r:id="rId7" imgW="14393553" imgH="10202159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8313" y="228600"/>
                        <a:ext cx="8353425" cy="662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2132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Beth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Arweinydd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endParaRPr lang="en-GB" dirty="0"/>
          </a:p>
          <a:p>
            <a:r>
              <a:rPr lang="en-GB" dirty="0" err="1"/>
              <a:t>Tua</a:t>
            </a:r>
            <a:r>
              <a:rPr lang="en-GB" dirty="0"/>
              <a:t> 1 </a:t>
            </a:r>
            <a:r>
              <a:rPr lang="en-GB" dirty="0" err="1"/>
              <a:t>Cysylltwr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10,000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boblogaeth</a:t>
            </a:r>
            <a:endParaRPr lang="en-GB" dirty="0"/>
          </a:p>
          <a:p>
            <a:r>
              <a:rPr lang="en-GB" dirty="0" err="1"/>
              <a:t>Pawb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helpu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4 </a:t>
            </a:r>
            <a:r>
              <a:rPr lang="en-GB" dirty="0" err="1"/>
              <a:t>gweithgaredd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endParaRPr lang="en-GB" dirty="0"/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ddelfrydol</a:t>
            </a:r>
            <a:r>
              <a:rPr lang="en-GB" dirty="0"/>
              <a:t>, </a:t>
            </a:r>
            <a:r>
              <a:rPr lang="en-GB" dirty="0" err="1"/>
              <a:t>mae’n</a:t>
            </a:r>
            <a:r>
              <a:rPr lang="en-GB" dirty="0"/>
              <a:t> </a:t>
            </a:r>
            <a:r>
              <a:rPr lang="en-GB" dirty="0" err="1"/>
              <a:t>gorgyffwrdd</a:t>
            </a:r>
            <a:r>
              <a:rPr lang="en-GB" dirty="0"/>
              <a:t> </a:t>
            </a:r>
            <a:r>
              <a:rPr lang="en-GB" dirty="0" err="1"/>
              <a:t>mwy</a:t>
            </a:r>
            <a:r>
              <a:rPr lang="en-GB" dirty="0"/>
              <a:t> nag un </a:t>
            </a:r>
            <a:r>
              <a:rPr lang="en-GB" dirty="0" err="1"/>
              <a:t>f</a:t>
            </a:r>
            <a:r>
              <a:rPr lang="en-GB"/>
              <a:t>eddygfa</a:t>
            </a:r>
            <a:r>
              <a:rPr lang="en-GB" dirty="0"/>
              <a:t> - 30,000 to 100,000</a:t>
            </a:r>
          </a:p>
        </p:txBody>
      </p:sp>
    </p:spTree>
    <p:extLst>
      <p:ext uri="{BB962C8B-B14F-4D97-AF65-F5344CB8AC3E}">
        <p14:creationId xmlns:p14="http://schemas.microsoft.com/office/powerpoint/2010/main" val="1377623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1BF87F-CC56-C649-9F69-6C1F8BC45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Mae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rhoi’r</a:t>
            </a:r>
            <a:r>
              <a:rPr lang="en-GB" dirty="0"/>
              <a:t> </a:t>
            </a:r>
            <a:r>
              <a:rPr lang="en-GB" dirty="0" err="1"/>
              <a:t>egwyddorion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waith</a:t>
            </a:r>
            <a:r>
              <a:rPr lang="en-GB" dirty="0"/>
              <a:t> – </a:t>
            </a:r>
            <a:r>
              <a:rPr lang="en-GB" dirty="0" err="1"/>
              <a:t>ym</a:t>
            </a:r>
            <a:r>
              <a:rPr lang="en-GB" dirty="0"/>
              <a:t> </a:t>
            </a:r>
            <a:r>
              <a:rPr lang="en-GB" dirty="0" err="1"/>
              <a:t>mhobman</a:t>
            </a:r>
            <a:r>
              <a:rPr lang="en-GB" dirty="0"/>
              <a:t>!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7CB2C96D-9220-154C-90AF-E87F4078534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688" y="2356334"/>
            <a:ext cx="7300912" cy="4199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159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EC18C760-3880-484E-A37A-11529212E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94" y="766412"/>
            <a:ext cx="8404412" cy="471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36555EBC-7B3D-AF4B-AF7C-0468E23A261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48235" y="305522"/>
            <a:ext cx="8258735" cy="309637"/>
          </a:xfrm>
          <a:noFill/>
          <a:ln/>
        </p:spPr>
        <p:txBody>
          <a:bodyPr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altLang="en-US" sz="1400" b="1" dirty="0" err="1">
                <a:solidFill>
                  <a:schemeClr val="tx2"/>
                </a:solidFill>
              </a:rPr>
              <a:t>Ffigur</a:t>
            </a:r>
            <a:r>
              <a:rPr lang="en-US" altLang="en-US" sz="1400" b="1" dirty="0">
                <a:solidFill>
                  <a:schemeClr val="tx2"/>
                </a:solidFill>
              </a:rPr>
              <a:t> 6. </a:t>
            </a:r>
            <a:r>
              <a:rPr lang="en-GB" sz="1400" dirty="0" err="1"/>
              <a:t>Cymhariaeth</a:t>
            </a:r>
            <a:r>
              <a:rPr lang="en-GB" sz="1400" dirty="0"/>
              <a:t> o </a:t>
            </a:r>
            <a:r>
              <a:rPr lang="en-GB" sz="1400" dirty="0" err="1"/>
              <a:t>ods</a:t>
            </a:r>
            <a:r>
              <a:rPr lang="en-GB" sz="1400" dirty="0"/>
              <a:t> (</a:t>
            </a:r>
            <a:r>
              <a:rPr lang="en-GB" sz="1400" dirty="0" err="1"/>
              <a:t>lnOR</a:t>
            </a:r>
            <a:r>
              <a:rPr lang="en-GB" sz="1400" dirty="0"/>
              <a:t>) o </a:t>
            </a:r>
            <a:r>
              <a:rPr lang="en-GB" sz="1400" dirty="0" err="1"/>
              <a:t>farwolaethau</a:t>
            </a:r>
            <a:r>
              <a:rPr lang="en-GB" sz="1400" dirty="0"/>
              <a:t> is </a:t>
            </a:r>
            <a:r>
              <a:rPr lang="en-GB" sz="1400" dirty="0" err="1"/>
              <a:t>ar</a:t>
            </a:r>
            <a:r>
              <a:rPr lang="en-GB" sz="1400" dirty="0"/>
              <a:t> draws </a:t>
            </a:r>
            <a:r>
              <a:rPr lang="en-GB" sz="1400" dirty="0" err="1"/>
              <a:t>sawl</a:t>
            </a:r>
            <a:r>
              <a:rPr lang="en-GB" sz="1400" dirty="0"/>
              <a:t> </a:t>
            </a:r>
            <a:r>
              <a:rPr lang="en-GB" sz="1400" dirty="0" err="1"/>
              <a:t>cyflwr</a:t>
            </a:r>
            <a:r>
              <a:rPr lang="en-GB" sz="1400" dirty="0"/>
              <a:t> </a:t>
            </a:r>
            <a:r>
              <a:rPr lang="en-GB" sz="1400" dirty="0" err="1"/>
              <a:t>sy'n</a:t>
            </a:r>
            <a:r>
              <a:rPr lang="en-GB" sz="1400" dirty="0"/>
              <a:t> </a:t>
            </a:r>
            <a:r>
              <a:rPr lang="en-GB" sz="1400" dirty="0" err="1"/>
              <a:t>gysylltiedig</a:t>
            </a:r>
            <a:r>
              <a:rPr lang="en-GB" sz="1400" dirty="0"/>
              <a:t> â </a:t>
            </a:r>
            <a:r>
              <a:rPr lang="en-GB" sz="1400" dirty="0" err="1"/>
              <a:t>marwolaeth</a:t>
            </a:r>
            <a:r>
              <a:rPr lang="en-US" altLang="en-US" sz="1412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xmlns="" id="{5D285ED5-5D8A-D04E-9F1C-0988CB633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676" y="5748618"/>
            <a:ext cx="8101853" cy="5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1059"/>
              <a:t>Holt-Lunstad J, Smith TB, Layton JB (2010) Social Relationships and Mortality Risk: A Meta-analytic Review. PLOS Medicine 7(7): e1000316. https://doi.org/10.1371/journal.pmed.1000316</a:t>
            </a:r>
          </a:p>
          <a:p>
            <a:pPr eaLnBrk="1" hangingPunct="1"/>
            <a:r>
              <a:rPr lang="en-US" altLang="en-US" sz="1059">
                <a:hlinkClick r:id="rId3"/>
              </a:rPr>
              <a:t>https://journals.plos.org/plosmedicine/article?id=10.1371/journal.pmed.1000316</a:t>
            </a:r>
            <a:endParaRPr lang="en-US" altLang="en-US" sz="1059"/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CBE50630-E78E-264E-BD35-F51D539D9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794" y="6342530"/>
            <a:ext cx="3630706" cy="45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913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D43DB9-E096-914F-9842-2CA740802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Rhwydweithiau</a:t>
            </a:r>
            <a:r>
              <a:rPr lang="en-GB" dirty="0"/>
              <a:t> </a:t>
            </a:r>
            <a:r>
              <a:rPr lang="en-GB" dirty="0" err="1"/>
              <a:t>Lles</a:t>
            </a:r>
            <a:r>
              <a:rPr lang="en-GB" dirty="0"/>
              <a:t> </a:t>
            </a:r>
            <a:r>
              <a:rPr lang="en-GB" dirty="0" err="1"/>
              <a:t>Integredig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504008-204E-D04F-9E8D-46FA93753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sefyllfa</a:t>
            </a:r>
            <a:r>
              <a:rPr lang="en-GB" dirty="0"/>
              <a:t> </a:t>
            </a:r>
            <a:r>
              <a:rPr lang="en-GB" dirty="0" err="1"/>
              <a:t>ddelfrydol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ganolfannau</a:t>
            </a:r>
            <a:endParaRPr lang="en-GB" dirty="0"/>
          </a:p>
          <a:p>
            <a:r>
              <a:rPr lang="en-GB" dirty="0" err="1"/>
              <a:t>Defnyddio’r</a:t>
            </a:r>
            <a:r>
              <a:rPr lang="en-GB" dirty="0"/>
              <a:t> model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cyhoeddus</a:t>
            </a:r>
            <a:r>
              <a:rPr lang="en-GB" dirty="0"/>
              <a:t> </a:t>
            </a:r>
            <a:r>
              <a:rPr lang="en-GB" dirty="0" err="1"/>
              <a:t>llawn</a:t>
            </a:r>
            <a:r>
              <a:rPr lang="en-GB" dirty="0"/>
              <a:t> </a:t>
            </a:r>
            <a:r>
              <a:rPr lang="en-GB" dirty="0" err="1"/>
              <a:t>lleihau</a:t>
            </a:r>
            <a:r>
              <a:rPr lang="en-GB" dirty="0"/>
              <a:t> </a:t>
            </a:r>
            <a:r>
              <a:rPr lang="en-GB" dirty="0" err="1"/>
              <a:t>niwed</a:t>
            </a:r>
            <a:r>
              <a:rPr lang="en-GB" dirty="0"/>
              <a:t>, </a:t>
            </a:r>
            <a:r>
              <a:rPr lang="en-GB" dirty="0" err="1"/>
              <a:t>ymyrraeth</a:t>
            </a:r>
            <a:r>
              <a:rPr lang="en-GB" dirty="0"/>
              <a:t> </a:t>
            </a:r>
            <a:r>
              <a:rPr lang="en-GB" dirty="0" err="1"/>
              <a:t>gynnar</a:t>
            </a:r>
            <a:r>
              <a:rPr lang="en-GB" dirty="0"/>
              <a:t> a </a:t>
            </a:r>
            <a:r>
              <a:rPr lang="en-GB" dirty="0" err="1"/>
              <a:t>hybu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lles</a:t>
            </a:r>
            <a:r>
              <a:rPr lang="en-GB" dirty="0"/>
              <a:t> </a:t>
            </a:r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manteisio’n</a:t>
            </a:r>
            <a:r>
              <a:rPr lang="en-GB" dirty="0"/>
              <a:t> </a:t>
            </a:r>
            <a:r>
              <a:rPr lang="en-GB" dirty="0" err="1"/>
              <a:t>llawn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fodel</a:t>
            </a:r>
            <a:r>
              <a:rPr lang="en-GB" dirty="0"/>
              <a:t> </a:t>
            </a:r>
            <a:r>
              <a:rPr lang="en-GB" dirty="0" err="1"/>
              <a:t>integredig</a:t>
            </a:r>
            <a:r>
              <a:rPr lang="en-GB" dirty="0"/>
              <a:t>,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cymunedau</a:t>
            </a:r>
            <a:r>
              <a:rPr lang="en-GB" dirty="0"/>
              <a:t> </a:t>
            </a:r>
            <a:r>
              <a:rPr lang="en-GB" dirty="0" err="1"/>
              <a:t>tosturiol</a:t>
            </a:r>
            <a:endParaRPr lang="en-GB" dirty="0"/>
          </a:p>
          <a:p>
            <a:r>
              <a:rPr lang="en-GB" dirty="0" err="1"/>
              <a:t>Rydych</a:t>
            </a:r>
            <a:r>
              <a:rPr lang="en-GB" dirty="0"/>
              <a:t> </a:t>
            </a:r>
            <a:r>
              <a:rPr lang="en-GB" dirty="0" err="1"/>
              <a:t>eisoes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gwneud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anhygoel</a:t>
            </a:r>
            <a:r>
              <a:rPr lang="en-GB" dirty="0"/>
              <a:t> – </a:t>
            </a:r>
            <a:r>
              <a:rPr lang="en-GB" dirty="0" err="1"/>
              <a:t>nawr</a:t>
            </a:r>
            <a:r>
              <a:rPr lang="en-GB" dirty="0"/>
              <a:t> </a:t>
            </a:r>
            <a:r>
              <a:rPr lang="en-GB" dirty="0" err="1"/>
              <a:t>mae’n</a:t>
            </a:r>
            <a:r>
              <a:rPr lang="en-GB" dirty="0"/>
              <a:t> </a:t>
            </a:r>
            <a:r>
              <a:rPr lang="en-GB" dirty="0" err="1"/>
              <a:t>amser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atgyfnerthu</a:t>
            </a:r>
            <a:r>
              <a:rPr lang="en-GB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0776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Hirhoedledd</a:t>
            </a:r>
            <a:r>
              <a:rPr lang="en-GB" dirty="0"/>
              <a:t> a </a:t>
            </a:r>
            <a:r>
              <a:rPr lang="en-GB" dirty="0" err="1"/>
              <a:t>chyswllt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030" y="106793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Y </a:t>
            </a:r>
            <a:r>
              <a:rPr lang="en-GB" dirty="0" err="1"/>
              <a:t>ffactor</a:t>
            </a:r>
            <a:r>
              <a:rPr lang="en-GB" dirty="0"/>
              <a:t> </a:t>
            </a:r>
            <a:r>
              <a:rPr lang="en-GB" dirty="0" err="1"/>
              <a:t>sengl</a:t>
            </a:r>
            <a:r>
              <a:rPr lang="en-GB" dirty="0"/>
              <a:t> </a:t>
            </a:r>
            <a:r>
              <a:rPr lang="en-GB" dirty="0" err="1"/>
              <a:t>mwyaf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hirhoedledd</a:t>
            </a:r>
            <a:r>
              <a:rPr lang="en-GB" dirty="0"/>
              <a:t>,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enwedig</a:t>
            </a:r>
            <a:r>
              <a:rPr lang="en-GB" dirty="0"/>
              <a:t> </a:t>
            </a:r>
            <a:r>
              <a:rPr lang="en-GB" dirty="0" err="1"/>
              <a:t>cyswllt</a:t>
            </a:r>
            <a:r>
              <a:rPr lang="en-GB" dirty="0"/>
              <a:t> </a:t>
            </a:r>
            <a:r>
              <a:rPr lang="en-GB" dirty="0" err="1"/>
              <a:t>wyneb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wyneb</a:t>
            </a:r>
            <a:r>
              <a:rPr lang="en-GB" dirty="0"/>
              <a:t> (</a:t>
            </a:r>
            <a:r>
              <a:rPr lang="en-GB" i="1" dirty="0"/>
              <a:t>Pinker 2015,The village effect: How face-to-face contact can make us healthier and happier</a:t>
            </a:r>
            <a:r>
              <a:rPr lang="en-GB" dirty="0"/>
              <a:t>)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cyswllt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endParaRPr lang="en-GB" dirty="0"/>
          </a:p>
          <a:p>
            <a:r>
              <a:rPr lang="en-GB" dirty="0" err="1"/>
              <a:t>Agwedd</a:t>
            </a:r>
            <a:r>
              <a:rPr lang="en-GB" dirty="0"/>
              <a:t> </a:t>
            </a:r>
            <a:r>
              <a:rPr lang="en-GB" dirty="0" err="1"/>
              <a:t>hanfodol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cadw’n</a:t>
            </a:r>
            <a:r>
              <a:rPr lang="en-GB" dirty="0"/>
              <a:t> </a:t>
            </a:r>
            <a:r>
              <a:rPr lang="en-GB" dirty="0" err="1"/>
              <a:t>fyw</a:t>
            </a:r>
            <a:r>
              <a:rPr lang="en-GB" dirty="0"/>
              <a:t>,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rhan</a:t>
            </a:r>
            <a:r>
              <a:rPr lang="en-GB" dirty="0"/>
              <a:t> o </a:t>
            </a:r>
            <a:r>
              <a:rPr lang="en-GB" dirty="0" err="1"/>
              <a:t>esblygiad</a:t>
            </a:r>
            <a:r>
              <a:rPr lang="en-GB" dirty="0"/>
              <a:t> </a:t>
            </a:r>
            <a:r>
              <a:rPr lang="en-GB" dirty="0" err="1"/>
              <a:t>dynol</a:t>
            </a:r>
            <a:r>
              <a:rPr lang="en-GB" dirty="0"/>
              <a:t>,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rhan</a:t>
            </a:r>
            <a:r>
              <a:rPr lang="en-GB" dirty="0"/>
              <a:t> o 60 </a:t>
            </a:r>
            <a:r>
              <a:rPr lang="en-GB" dirty="0" err="1"/>
              <a:t>miliwn</a:t>
            </a:r>
            <a:r>
              <a:rPr lang="en-GB" dirty="0"/>
              <a:t> o </a:t>
            </a:r>
            <a:r>
              <a:rPr lang="en-GB" dirty="0" err="1"/>
              <a:t>flynyddoedd</a:t>
            </a:r>
            <a:r>
              <a:rPr lang="en-GB" dirty="0"/>
              <a:t> o </a:t>
            </a:r>
            <a:r>
              <a:rPr lang="en-GB" dirty="0" err="1"/>
              <a:t>esblygiad</a:t>
            </a:r>
            <a:r>
              <a:rPr lang="en-GB" dirty="0"/>
              <a:t> </a:t>
            </a:r>
            <a:r>
              <a:rPr lang="en-GB" dirty="0" err="1"/>
              <a:t>primatiaid</a:t>
            </a:r>
            <a:endParaRPr lang="en-GB" dirty="0"/>
          </a:p>
          <a:p>
            <a:r>
              <a:rPr lang="en-GB" dirty="0" err="1"/>
              <a:t>Dimensiwn</a:t>
            </a:r>
            <a:r>
              <a:rPr lang="en-GB" dirty="0"/>
              <a:t> </a:t>
            </a:r>
            <a:r>
              <a:rPr lang="en-GB" dirty="0" err="1"/>
              <a:t>newydd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feddygaeth</a:t>
            </a:r>
            <a:endParaRPr lang="en-GB" dirty="0"/>
          </a:p>
          <a:p>
            <a:r>
              <a:rPr lang="en-GB" dirty="0" err="1"/>
              <a:t>Rydym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dod</a:t>
            </a:r>
            <a:r>
              <a:rPr lang="en-GB" dirty="0"/>
              <a:t> o </a:t>
            </a:r>
            <a:r>
              <a:rPr lang="en-GB" dirty="0" err="1"/>
              <a:t>hyd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ffordd</a:t>
            </a:r>
            <a:r>
              <a:rPr lang="en-GB" dirty="0"/>
              <a:t> o </a:t>
            </a:r>
            <a:r>
              <a:rPr lang="en-GB" dirty="0" err="1"/>
              <a:t>wneud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berthnasoedd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 / </a:t>
            </a:r>
            <a:r>
              <a:rPr lang="en-GB" dirty="0" err="1"/>
              <a:t>cymunedau</a:t>
            </a:r>
            <a:r>
              <a:rPr lang="en-GB" dirty="0"/>
              <a:t> </a:t>
            </a:r>
            <a:r>
              <a:rPr lang="en-GB" dirty="0" err="1"/>
              <a:t>tosturiol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rhan</a:t>
            </a:r>
            <a:r>
              <a:rPr lang="en-GB" dirty="0"/>
              <a:t> </a:t>
            </a:r>
            <a:r>
              <a:rPr lang="en-GB" dirty="0" err="1"/>
              <a:t>gyffredin</a:t>
            </a:r>
            <a:r>
              <a:rPr lang="en-GB" dirty="0"/>
              <a:t> o </a:t>
            </a:r>
            <a:r>
              <a:rPr lang="en-GB" dirty="0" err="1"/>
              <a:t>ymarfer</a:t>
            </a:r>
            <a:r>
              <a:rPr lang="en-GB" dirty="0"/>
              <a:t> </a:t>
            </a:r>
            <a:r>
              <a:rPr lang="en-GB" dirty="0" err="1"/>
              <a:t>clinigol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Frome</a:t>
            </a:r>
          </a:p>
          <a:p>
            <a:r>
              <a:rPr lang="en-GB" dirty="0" err="1"/>
              <a:t>Bellach</a:t>
            </a:r>
            <a:r>
              <a:rPr lang="en-GB" dirty="0"/>
              <a:t>, </a:t>
            </a:r>
            <a:r>
              <a:rPr lang="en-GB" dirty="0" err="1"/>
              <a:t>Bwrdd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Prifysgol</a:t>
            </a:r>
            <a:r>
              <a:rPr lang="en-GB" dirty="0"/>
              <a:t> </a:t>
            </a:r>
            <a:r>
              <a:rPr lang="en-GB" dirty="0" err="1"/>
              <a:t>Aneurin</a:t>
            </a:r>
            <a:r>
              <a:rPr lang="en-GB" dirty="0"/>
              <a:t> Bevan </a:t>
            </a:r>
            <a:r>
              <a:rPr lang="en-GB" dirty="0" err="1"/>
              <a:t>wedi’i</a:t>
            </a:r>
            <a:r>
              <a:rPr lang="en-GB" dirty="0"/>
              <a:t> </a:t>
            </a:r>
            <a:r>
              <a:rPr lang="en-GB" dirty="0" err="1"/>
              <a:t>roi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waith</a:t>
            </a:r>
            <a:r>
              <a:rPr lang="en-GB" dirty="0"/>
              <a:t> ac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ddefnyddio</a:t>
            </a:r>
            <a:endParaRPr lang="en-GB" dirty="0"/>
          </a:p>
        </p:txBody>
      </p:sp>
      <p:pic>
        <p:nvPicPr>
          <p:cNvPr id="3074" name="Picture 2" descr="[0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-274638"/>
            <a:ext cx="17145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[02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0"/>
            <a:ext cx="17145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746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3 </a:t>
            </a:r>
            <a:r>
              <a:rPr lang="en-GB" dirty="0" err="1"/>
              <a:t>prif</a:t>
            </a:r>
            <a:r>
              <a:rPr lang="en-GB" dirty="0"/>
              <a:t> ran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Hwb</a:t>
            </a:r>
            <a:r>
              <a:rPr lang="en-GB" dirty="0"/>
              <a:t> </a:t>
            </a:r>
            <a:r>
              <a:rPr lang="en-GB" dirty="0" err="1"/>
              <a:t>mewnol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meddygfeydd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adnabod</a:t>
            </a:r>
            <a:r>
              <a:rPr lang="en-GB" dirty="0"/>
              <a:t> a </a:t>
            </a:r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pobl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cymorth</a:t>
            </a:r>
            <a:endParaRPr lang="en-GB" dirty="0"/>
          </a:p>
          <a:p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 </a:t>
            </a:r>
            <a:r>
              <a:rPr lang="en-GB" dirty="0" err="1"/>
              <a:t>wedi’i</a:t>
            </a:r>
            <a:r>
              <a:rPr lang="en-GB" dirty="0"/>
              <a:t> </a:t>
            </a:r>
            <a:r>
              <a:rPr lang="en-GB" dirty="0" err="1"/>
              <a:t>ymgorffori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endParaRPr lang="en-GB" dirty="0"/>
          </a:p>
          <a:p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waith</a:t>
            </a:r>
            <a:r>
              <a:rPr lang="en-GB" dirty="0"/>
              <a:t> y </a:t>
            </a:r>
            <a:r>
              <a:rPr lang="en-GB" dirty="0" err="1"/>
              <a:t>Sefydliad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newid</a:t>
            </a:r>
            <a:r>
              <a:rPr lang="en-GB" dirty="0"/>
              <a:t> </a:t>
            </a:r>
            <a:r>
              <a:rPr lang="en-GB" dirty="0" err="1"/>
              <a:t>methodoleg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03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Buddiannau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3 </a:t>
            </a:r>
            <a:r>
              <a:rPr lang="en-GB" dirty="0" err="1"/>
              <a:t>prif</a:t>
            </a:r>
            <a:r>
              <a:rPr lang="en-GB" dirty="0"/>
              <a:t> </a:t>
            </a:r>
            <a:r>
              <a:rPr lang="en-GB" dirty="0" err="1"/>
              <a:t>ganlyniad</a:t>
            </a:r>
            <a:endParaRPr lang="en-GB" dirty="0"/>
          </a:p>
          <a:p>
            <a:r>
              <a:rPr lang="en-GB" dirty="0" err="1"/>
              <a:t>Gwell</a:t>
            </a:r>
            <a:r>
              <a:rPr lang="en-GB" dirty="0"/>
              <a:t> </a:t>
            </a:r>
            <a:r>
              <a:rPr lang="en-GB" dirty="0" err="1"/>
              <a:t>canlyniadau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gleifion</a:t>
            </a:r>
            <a:r>
              <a:rPr lang="en-GB" dirty="0"/>
              <a:t> o ran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lles</a:t>
            </a:r>
            <a:r>
              <a:rPr lang="en-GB" dirty="0"/>
              <a:t> </a:t>
            </a:r>
          </a:p>
          <a:p>
            <a:r>
              <a:rPr lang="en-GB" dirty="0" err="1"/>
              <a:t>Gwell</a:t>
            </a:r>
            <a:r>
              <a:rPr lang="en-GB" dirty="0"/>
              <a:t> </a:t>
            </a:r>
            <a:r>
              <a:rPr lang="en-GB" dirty="0" err="1"/>
              <a:t>bywydau</a:t>
            </a:r>
            <a:r>
              <a:rPr lang="en-GB" dirty="0"/>
              <a:t> 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dimau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a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 </a:t>
            </a:r>
          </a:p>
          <a:p>
            <a:r>
              <a:rPr lang="en-GB" dirty="0" err="1"/>
              <a:t>Gostyngiad</a:t>
            </a:r>
            <a:r>
              <a:rPr lang="en-GB" dirty="0"/>
              <a:t> o 16%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derbyniadau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termau</a:t>
            </a:r>
            <a:r>
              <a:rPr lang="en-GB" dirty="0"/>
              <a:t> real,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chynnydd</a:t>
            </a:r>
            <a:r>
              <a:rPr lang="en-GB" dirty="0"/>
              <a:t> o 30%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nerbyniadau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</a:t>
            </a:r>
            <a:r>
              <a:rPr lang="en-GB" dirty="0" err="1"/>
              <a:t>Gwlad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Haf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ystod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un </a:t>
            </a:r>
            <a:r>
              <a:rPr lang="en-GB" dirty="0" err="1"/>
              <a:t>cyfnod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48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Derbyniadau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</a:t>
            </a:r>
            <a:r>
              <a:rPr lang="en-GB" dirty="0" err="1"/>
              <a:t>chwarterol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Frome a </a:t>
            </a:r>
            <a:r>
              <a:rPr lang="en-GB" dirty="0" err="1"/>
              <a:t>Gwlad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Haf</a:t>
            </a:r>
            <a:r>
              <a:rPr lang="en-GB" dirty="0"/>
              <a:t> 2013-8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8631"/>
            <a:ext cx="4618586" cy="276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00" y="2328631"/>
            <a:ext cx="4597400" cy="2768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7825" y="5339646"/>
            <a:ext cx="269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Derbyniadau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Frome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974407" y="5339646"/>
            <a:ext cx="3333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/>
              <a:t>Derbyniadau</a:t>
            </a:r>
            <a:r>
              <a:rPr lang="en-GB" sz="2400" dirty="0"/>
              <a:t> </a:t>
            </a:r>
            <a:r>
              <a:rPr lang="en-GB" sz="2400" dirty="0" err="1"/>
              <a:t>brys</a:t>
            </a:r>
            <a:r>
              <a:rPr lang="en-GB" sz="2400" dirty="0"/>
              <a:t> </a:t>
            </a:r>
            <a:r>
              <a:rPr lang="en-GB" sz="2400" dirty="0" err="1"/>
              <a:t>Gwlad</a:t>
            </a:r>
            <a:r>
              <a:rPr lang="en-GB" sz="2400" dirty="0"/>
              <a:t> </a:t>
            </a:r>
            <a:r>
              <a:rPr lang="en-GB" sz="2400" dirty="0" err="1"/>
              <a:t>yr</a:t>
            </a:r>
            <a:r>
              <a:rPr lang="en-GB" sz="2400" dirty="0"/>
              <a:t> </a:t>
            </a:r>
            <a:r>
              <a:rPr lang="en-GB" sz="2400" dirty="0" err="1"/>
              <a:t>Haf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349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4913" y="274638"/>
            <a:ext cx="8229600" cy="1143000"/>
          </a:xfrm>
        </p:spPr>
        <p:txBody>
          <a:bodyPr/>
          <a:lstStyle/>
          <a:p>
            <a:r>
              <a:rPr lang="en-GB" dirty="0" err="1"/>
              <a:t>Hierarchaeth</a:t>
            </a:r>
            <a:r>
              <a:rPr lang="en-GB" dirty="0"/>
              <a:t> </a:t>
            </a:r>
            <a:r>
              <a:rPr lang="en-GB" dirty="0" err="1"/>
              <a:t>Lles</a:t>
            </a:r>
            <a:r>
              <a:rPr lang="en-GB" dirty="0"/>
              <a:t> </a:t>
            </a:r>
          </a:p>
        </p:txBody>
      </p:sp>
      <p:sp>
        <p:nvSpPr>
          <p:cNvPr id="6" name="Trapezoid 5"/>
          <p:cNvSpPr/>
          <p:nvPr/>
        </p:nvSpPr>
        <p:spPr>
          <a:xfrm>
            <a:off x="3037988" y="1269921"/>
            <a:ext cx="3003659" cy="5234132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690210" y="5525871"/>
            <a:ext cx="1767869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Camau</a:t>
            </a:r>
            <a:r>
              <a:rPr lang="en-GB" dirty="0"/>
              <a:t> </a:t>
            </a:r>
            <a:r>
              <a:rPr lang="en-GB" dirty="0" err="1"/>
              <a:t>gweithredu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arbenigol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793191" y="4325542"/>
            <a:ext cx="1647723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Camau</a:t>
            </a:r>
            <a:r>
              <a:rPr lang="en-GB" dirty="0"/>
              <a:t> </a:t>
            </a:r>
            <a:r>
              <a:rPr lang="en-GB" dirty="0" err="1"/>
              <a:t>gweithredu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cyffredinol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93191" y="2962387"/>
            <a:ext cx="1647721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Camau</a:t>
            </a:r>
            <a:r>
              <a:rPr lang="en-GB" dirty="0"/>
              <a:t> </a:t>
            </a:r>
            <a:r>
              <a:rPr lang="en-GB" dirty="0" err="1"/>
              <a:t>gweithredu</a:t>
            </a:r>
            <a:r>
              <a:rPr lang="en-GB" dirty="0"/>
              <a:t> </a:t>
            </a:r>
            <a:r>
              <a:rPr lang="en-GB" dirty="0" err="1"/>
              <a:t>tosturiol</a:t>
            </a:r>
            <a:r>
              <a:rPr lang="en-GB" dirty="0"/>
              <a:t> y </a:t>
            </a:r>
            <a:r>
              <a:rPr lang="en-GB" dirty="0" err="1"/>
              <a:t>gymuned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793191" y="2197937"/>
            <a:ext cx="16477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Camau</a:t>
            </a:r>
            <a:r>
              <a:rPr lang="en-GB" dirty="0"/>
              <a:t> </a:t>
            </a:r>
            <a:r>
              <a:rPr lang="en-GB" dirty="0" err="1"/>
              <a:t>dinesig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525871"/>
            <a:ext cx="3037988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symptomau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wael</a:t>
            </a:r>
            <a:r>
              <a:rPr lang="en-GB" dirty="0"/>
              <a:t>, </a:t>
            </a:r>
            <a:r>
              <a:rPr lang="en-GB" dirty="0" err="1"/>
              <a:t>diffyg</a:t>
            </a:r>
            <a:r>
              <a:rPr lang="en-GB" dirty="0"/>
              <a:t> </a:t>
            </a:r>
            <a:r>
              <a:rPr lang="en-GB" dirty="0" err="1"/>
              <a:t>cyfiawnder</a:t>
            </a:r>
            <a:r>
              <a:rPr lang="en-GB" dirty="0"/>
              <a:t>, </a:t>
            </a:r>
            <a:r>
              <a:rPr lang="en-GB" dirty="0" err="1"/>
              <a:t>canlyniadau</a:t>
            </a:r>
            <a:r>
              <a:rPr lang="en-GB" dirty="0"/>
              <a:t> </a:t>
            </a:r>
            <a:r>
              <a:rPr lang="en-GB" dirty="0" err="1"/>
              <a:t>gwael</a:t>
            </a:r>
            <a:r>
              <a:rPr lang="en-GB" dirty="0"/>
              <a:t>, </a:t>
            </a:r>
            <a:r>
              <a:rPr lang="en-GB" dirty="0" err="1"/>
              <a:t>mwy</a:t>
            </a:r>
            <a:r>
              <a:rPr lang="en-GB" dirty="0"/>
              <a:t> o </a:t>
            </a:r>
            <a:r>
              <a:rPr lang="en-GB" dirty="0" err="1"/>
              <a:t>ddefnydd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sefydliadau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41647" y="5238820"/>
            <a:ext cx="3102353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afiechyd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dda</a:t>
            </a:r>
            <a:r>
              <a:rPr lang="en-GB" dirty="0"/>
              <a:t>, </a:t>
            </a:r>
            <a:r>
              <a:rPr lang="en-GB" dirty="0" err="1"/>
              <a:t>wedi'i</a:t>
            </a:r>
            <a:r>
              <a:rPr lang="en-GB" dirty="0"/>
              <a:t> </a:t>
            </a:r>
            <a:r>
              <a:rPr lang="en-GB" dirty="0" err="1"/>
              <a:t>integreiddio</a:t>
            </a:r>
            <a:r>
              <a:rPr lang="en-GB" dirty="0"/>
              <a:t> â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, </a:t>
            </a:r>
            <a:r>
              <a:rPr lang="en-GB" dirty="0" err="1"/>
              <a:t>cydweithredu</a:t>
            </a:r>
            <a:r>
              <a:rPr lang="en-GB" dirty="0"/>
              <a:t> da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" y="4254316"/>
            <a:ext cx="3158133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Profiad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gwael</a:t>
            </a:r>
            <a:r>
              <a:rPr lang="en-GB" dirty="0"/>
              <a:t>, </a:t>
            </a:r>
            <a:r>
              <a:rPr lang="en-GB" dirty="0" err="1"/>
              <a:t>mwy</a:t>
            </a:r>
            <a:r>
              <a:rPr lang="en-GB" dirty="0"/>
              <a:t> o </a:t>
            </a:r>
            <a:r>
              <a:rPr lang="en-GB" dirty="0" err="1"/>
              <a:t>unigedd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, </a:t>
            </a:r>
            <a:r>
              <a:rPr lang="en-GB" dirty="0" err="1"/>
              <a:t>straen</a:t>
            </a:r>
            <a:r>
              <a:rPr lang="en-GB" dirty="0"/>
              <a:t>, </a:t>
            </a:r>
            <a:r>
              <a:rPr lang="en-GB" dirty="0" err="1"/>
              <a:t>colli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a </a:t>
            </a:r>
            <a:r>
              <a:rPr lang="en-GB" dirty="0" err="1"/>
              <a:t>diwrnodau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, </a:t>
            </a:r>
            <a:r>
              <a:rPr lang="en-GB" dirty="0" err="1"/>
              <a:t>galar</a:t>
            </a:r>
            <a:r>
              <a:rPr lang="en-GB" dirty="0"/>
              <a:t> </a:t>
            </a:r>
            <a:r>
              <a:rPr lang="en-GB" dirty="0" err="1"/>
              <a:t>difreintiedig</a:t>
            </a:r>
            <a:r>
              <a:rPr lang="en-GB" dirty="0"/>
              <a:t> a </a:t>
            </a: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gofal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887175" y="4235440"/>
            <a:ext cx="3256825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cyflyrau</a:t>
            </a:r>
            <a:r>
              <a:rPr lang="en-GB" dirty="0"/>
              <a:t> </a:t>
            </a:r>
            <a:r>
              <a:rPr lang="en-GB" dirty="0" err="1"/>
              <a:t>hirdymor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well, </a:t>
            </a:r>
            <a:r>
              <a:rPr lang="en-GB" dirty="0" err="1"/>
              <a:t>gofal</a:t>
            </a:r>
            <a:r>
              <a:rPr lang="en-GB" dirty="0"/>
              <a:t> da, </a:t>
            </a:r>
            <a:r>
              <a:rPr lang="en-GB" dirty="0" err="1"/>
              <a:t>wedi'i</a:t>
            </a:r>
            <a:r>
              <a:rPr lang="en-GB" dirty="0"/>
              <a:t> </a:t>
            </a:r>
            <a:r>
              <a:rPr lang="en-GB" dirty="0" err="1"/>
              <a:t>gydlynu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730751" y="2685388"/>
            <a:ext cx="3376972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Rhwydweithiau</a:t>
            </a:r>
            <a:r>
              <a:rPr lang="en-GB" dirty="0"/>
              <a:t> </a:t>
            </a:r>
            <a:r>
              <a:rPr lang="en-GB" dirty="0" err="1"/>
              <a:t>cefnogol</a:t>
            </a:r>
            <a:r>
              <a:rPr lang="en-GB" dirty="0"/>
              <a:t> </a:t>
            </a:r>
            <a:r>
              <a:rPr lang="en-GB" dirty="0" err="1"/>
              <a:t>cydnerth</a:t>
            </a:r>
            <a:r>
              <a:rPr lang="en-GB" dirty="0"/>
              <a:t>, </a:t>
            </a:r>
            <a:r>
              <a:rPr lang="en-GB" dirty="0" err="1"/>
              <a:t>cryfhau</a:t>
            </a:r>
            <a:r>
              <a:rPr lang="en-GB" dirty="0"/>
              <a:t> </a:t>
            </a:r>
            <a:r>
              <a:rPr lang="en-GB" dirty="0" err="1"/>
              <a:t>perthnasoedd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brofedigaethau</a:t>
            </a:r>
            <a:r>
              <a:rPr lang="en-GB" dirty="0"/>
              <a:t>, </a:t>
            </a:r>
            <a:r>
              <a:rPr lang="en-GB" dirty="0" err="1"/>
              <a:t>mwy</a:t>
            </a:r>
            <a:r>
              <a:rPr lang="en-GB" dirty="0"/>
              <a:t> o </a:t>
            </a:r>
            <a:r>
              <a:rPr lang="en-GB" dirty="0" err="1"/>
              <a:t>ryngweithio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, </a:t>
            </a:r>
            <a:r>
              <a:rPr lang="en-GB" dirty="0" err="1"/>
              <a:t>llai</a:t>
            </a:r>
            <a:r>
              <a:rPr lang="en-GB" dirty="0"/>
              <a:t> o </a:t>
            </a:r>
            <a:r>
              <a:rPr lang="en-GB" dirty="0" err="1"/>
              <a:t>ddefnydd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ysbytai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2812238"/>
            <a:ext cx="3364098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Gorflinder</a:t>
            </a:r>
            <a:r>
              <a:rPr lang="en-GB" dirty="0"/>
              <a:t> </a:t>
            </a:r>
            <a:r>
              <a:rPr lang="en-GB" dirty="0" err="1"/>
              <a:t>gofalwyr</a:t>
            </a:r>
            <a:r>
              <a:rPr lang="en-GB" dirty="0"/>
              <a:t>, </a:t>
            </a:r>
            <a:r>
              <a:rPr lang="en-GB" dirty="0" err="1"/>
              <a:t>cyd-forbidrwydd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cleifion</a:t>
            </a:r>
            <a:r>
              <a:rPr lang="en-GB" dirty="0"/>
              <a:t> a </a:t>
            </a:r>
            <a:r>
              <a:rPr lang="en-GB" dirty="0" err="1"/>
              <a:t>rhoddwyr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, </a:t>
            </a:r>
            <a:r>
              <a:rPr lang="en-GB" dirty="0" err="1"/>
              <a:t>derbyniadau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, </a:t>
            </a:r>
            <a:r>
              <a:rPr lang="en-GB" dirty="0" err="1"/>
              <a:t>trawma</a:t>
            </a:r>
            <a:r>
              <a:rPr lang="en-GB" dirty="0"/>
              <a:t> </a:t>
            </a:r>
            <a:r>
              <a:rPr lang="en-GB" dirty="0" err="1"/>
              <a:t>seicolegol</a:t>
            </a:r>
            <a:r>
              <a:rPr lang="en-GB" dirty="0"/>
              <a:t> </a:t>
            </a:r>
            <a:r>
              <a:rPr lang="en-GB" dirty="0" err="1"/>
              <a:t>hirdymor</a:t>
            </a:r>
            <a:r>
              <a:rPr lang="en-GB" dirty="0"/>
              <a:t>, </a:t>
            </a:r>
            <a:r>
              <a:rPr lang="en-GB" dirty="0" err="1"/>
              <a:t>afiechyd</a:t>
            </a:r>
            <a:r>
              <a:rPr lang="en-GB" dirty="0"/>
              <a:t> </a:t>
            </a:r>
            <a:r>
              <a:rPr lang="en-GB" dirty="0" err="1"/>
              <a:t>hirdymor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953" y="1549118"/>
            <a:ext cx="345858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Profiad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gwael</a:t>
            </a:r>
            <a:r>
              <a:rPr lang="en-GB" dirty="0"/>
              <a:t>, </a:t>
            </a:r>
            <a:r>
              <a:rPr lang="en-GB" dirty="0" err="1"/>
              <a:t>mwy</a:t>
            </a:r>
            <a:r>
              <a:rPr lang="en-GB" dirty="0"/>
              <a:t> o </a:t>
            </a:r>
            <a:r>
              <a:rPr lang="en-GB" dirty="0" err="1"/>
              <a:t>unigedd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, </a:t>
            </a:r>
            <a:r>
              <a:rPr lang="en-GB" dirty="0" err="1"/>
              <a:t>straen</a:t>
            </a:r>
            <a:r>
              <a:rPr lang="en-GB" dirty="0"/>
              <a:t>, </a:t>
            </a:r>
            <a:r>
              <a:rPr lang="en-GB" dirty="0" err="1"/>
              <a:t>colli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a </a:t>
            </a:r>
            <a:r>
              <a:rPr lang="en-GB" dirty="0" err="1"/>
              <a:t>diwrnodau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, </a:t>
            </a:r>
            <a:r>
              <a:rPr lang="en-GB" dirty="0" err="1"/>
              <a:t>galar</a:t>
            </a:r>
            <a:r>
              <a:rPr lang="en-GB" dirty="0"/>
              <a:t> </a:t>
            </a:r>
            <a:r>
              <a:rPr lang="en-GB" dirty="0" err="1"/>
              <a:t>difreiniedig</a:t>
            </a:r>
            <a:r>
              <a:rPr lang="en-GB" dirty="0"/>
              <a:t> a </a:t>
            </a: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gofal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6009" y="1463274"/>
            <a:ext cx="3567991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Sylfaen o </a:t>
            </a:r>
            <a:r>
              <a:rPr lang="en-GB" dirty="0" err="1"/>
              <a:t>gefnogaeth</a:t>
            </a:r>
            <a:r>
              <a:rPr lang="en-GB" dirty="0"/>
              <a:t>, </a:t>
            </a:r>
            <a:r>
              <a:rPr lang="en-GB" dirty="0" err="1"/>
              <a:t>ymgysylltu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ôl</a:t>
            </a:r>
            <a:r>
              <a:rPr lang="en-GB" dirty="0"/>
              <a:t> </a:t>
            </a:r>
            <a:r>
              <a:rPr lang="en-GB" dirty="0" err="1"/>
              <a:t>profedigaeth</a:t>
            </a:r>
            <a:r>
              <a:rPr lang="en-GB" dirty="0"/>
              <a:t>, </a:t>
            </a:r>
            <a:r>
              <a:rPr lang="en-GB" dirty="0" err="1"/>
              <a:t>mwy</a:t>
            </a:r>
            <a:r>
              <a:rPr lang="en-GB" dirty="0"/>
              <a:t> o </a:t>
            </a:r>
            <a:r>
              <a:rPr lang="en-GB" dirty="0" err="1"/>
              <a:t>gyswllt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, </a:t>
            </a:r>
            <a:r>
              <a:rPr lang="en-GB" dirty="0" err="1"/>
              <a:t>cydlyniant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 a </a:t>
            </a:r>
            <a:r>
              <a:rPr lang="en-GB" dirty="0" err="1"/>
              <a:t>chynhwysiant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94766" y="946755"/>
            <a:ext cx="2368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CANLYNIADAU NEGYDDOL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34634" y="859031"/>
            <a:ext cx="1716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CANLYNIADAU POSITIF</a:t>
            </a:r>
          </a:p>
        </p:txBody>
      </p:sp>
    </p:spTree>
    <p:extLst>
      <p:ext uri="{BB962C8B-B14F-4D97-AF65-F5344CB8AC3E}">
        <p14:creationId xmlns:p14="http://schemas.microsoft.com/office/powerpoint/2010/main" val="408974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Cymunedau</a:t>
            </a:r>
            <a:r>
              <a:rPr lang="en-GB" dirty="0"/>
              <a:t> </a:t>
            </a:r>
            <a:r>
              <a:rPr lang="en-GB" dirty="0" err="1"/>
              <a:t>Tosturiol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hytrach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rhagnodi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Rhagnodi</a:t>
            </a:r>
            <a:r>
              <a:rPr lang="en-GB" dirty="0"/>
              <a:t> </a:t>
            </a:r>
            <a:r>
              <a:rPr lang="en-GB" dirty="0" err="1"/>
              <a:t>cymdeithasol</a:t>
            </a:r>
            <a:r>
              <a:rPr lang="en-GB" dirty="0"/>
              <a:t>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pobl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canolbwyntio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gymuned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allan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gymuned</a:t>
            </a:r>
            <a:endParaRPr lang="en-GB" dirty="0"/>
          </a:p>
          <a:p>
            <a:r>
              <a:rPr lang="en-GB" dirty="0" err="1"/>
              <a:t>creu</a:t>
            </a:r>
            <a:r>
              <a:rPr lang="en-GB" dirty="0"/>
              <a:t> </a:t>
            </a:r>
            <a:r>
              <a:rPr lang="en-GB" dirty="0" err="1"/>
              <a:t>adnoddau</a:t>
            </a:r>
            <a:r>
              <a:rPr lang="en-GB" dirty="0"/>
              <a:t> </a:t>
            </a:r>
            <a:r>
              <a:rPr lang="en-GB" dirty="0" err="1"/>
              <a:t>cymunedol</a:t>
            </a:r>
            <a:r>
              <a:rPr lang="en-GB" dirty="0"/>
              <a:t>, </a:t>
            </a:r>
          </a:p>
          <a:p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rhwydweithiau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digwydd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naturiol</a:t>
            </a:r>
            <a:r>
              <a:rPr lang="en-GB" dirty="0"/>
              <a:t>  </a:t>
            </a:r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cartrefi</a:t>
            </a:r>
            <a:endParaRPr lang="en-GB" dirty="0"/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cysylltu</a:t>
            </a:r>
            <a:r>
              <a:rPr lang="en-GB" dirty="0"/>
              <a:t> </a:t>
            </a:r>
            <a:r>
              <a:rPr lang="en-GB" dirty="0" err="1"/>
              <a:t>popeth</a:t>
            </a:r>
            <a:r>
              <a:rPr lang="en-GB" dirty="0"/>
              <a:t> </a:t>
            </a:r>
            <a:r>
              <a:rPr lang="en-GB" dirty="0" err="1"/>
              <a:t>â’i</a:t>
            </a:r>
            <a:r>
              <a:rPr lang="en-GB" dirty="0"/>
              <a:t> </a:t>
            </a:r>
            <a:r>
              <a:rPr lang="en-GB" dirty="0" err="1"/>
              <a:t>gilydd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340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E897AB-A1FF-F349-9083-9491FDAAF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Beth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bwysicaf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5FFB3F-E969-2942-A89B-9AA64B22E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Cariad</a:t>
            </a:r>
            <a:r>
              <a:rPr lang="en-GB" dirty="0"/>
              <a:t>, </a:t>
            </a:r>
            <a:r>
              <a:rPr lang="en-GB" dirty="0" err="1"/>
              <a:t>chwerthin</a:t>
            </a:r>
            <a:r>
              <a:rPr lang="en-GB" dirty="0"/>
              <a:t> a </a:t>
            </a:r>
            <a:r>
              <a:rPr lang="en-GB" dirty="0" err="1"/>
              <a:t>chyfeillgarwch</a:t>
            </a:r>
            <a:endParaRPr lang="en-GB" dirty="0"/>
          </a:p>
          <a:p>
            <a:r>
              <a:rPr lang="en-GB" dirty="0"/>
              <a:t>Y </a:t>
            </a:r>
            <a:r>
              <a:rPr lang="en-GB" dirty="0" err="1"/>
              <a:t>bobl</a:t>
            </a:r>
            <a:r>
              <a:rPr lang="en-GB" dirty="0"/>
              <a:t> </a:t>
            </a:r>
            <a:r>
              <a:rPr lang="en-GB" dirty="0" err="1"/>
              <a:t>rydym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hadnabod</a:t>
            </a:r>
            <a:r>
              <a:rPr lang="en-GB" dirty="0"/>
              <a:t> ac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caru</a:t>
            </a:r>
            <a:endParaRPr lang="en-GB" dirty="0"/>
          </a:p>
          <a:p>
            <a:r>
              <a:rPr lang="en-GB" dirty="0"/>
              <a:t>Y </a:t>
            </a:r>
            <a:r>
              <a:rPr lang="en-GB" dirty="0" err="1"/>
              <a:t>lleoedd</a:t>
            </a:r>
            <a:r>
              <a:rPr lang="en-GB" dirty="0"/>
              <a:t> </a:t>
            </a:r>
            <a:r>
              <a:rPr lang="en-GB" dirty="0" err="1"/>
              <a:t>rydym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hadnabod</a:t>
            </a:r>
            <a:r>
              <a:rPr lang="en-GB" dirty="0"/>
              <a:t> ac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caru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Dyma</a:t>
            </a:r>
            <a:r>
              <a:rPr lang="en-GB" dirty="0"/>
              <a:t> </a:t>
            </a:r>
            <a:r>
              <a:rPr lang="en-GB" dirty="0" err="1"/>
              <a:t>ecoleg</a:t>
            </a:r>
            <a:r>
              <a:rPr lang="en-GB" dirty="0"/>
              <a:t> </a:t>
            </a:r>
            <a:r>
              <a:rPr lang="en-GB" dirty="0" err="1"/>
              <a:t>gymdeithasol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61650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11564</TotalTime>
  <Words>907</Words>
  <Application>Microsoft Office PowerPoint</Application>
  <PresentationFormat>On-screen Show (4:3)</PresentationFormat>
  <Paragraphs>104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Mangal</vt:lpstr>
      <vt:lpstr>Office Theme</vt:lpstr>
      <vt:lpstr>Document</vt:lpstr>
      <vt:lpstr>Cymunedau Tosturiol Trawsnewid iechyd a gofal cymdeithasol</vt:lpstr>
      <vt:lpstr>PowerPoint Presentation</vt:lpstr>
      <vt:lpstr>Hirhoedledd a chyswllt cymdeithasol</vt:lpstr>
      <vt:lpstr>3 prif ran </vt:lpstr>
      <vt:lpstr>Buddiannau</vt:lpstr>
      <vt:lpstr>Derbyniadau brys chwarterol  Frome a Gwlad yr Haf 2013-8</vt:lpstr>
      <vt:lpstr>Hierarchaeth Lles </vt:lpstr>
      <vt:lpstr>Cymunedau Tosturiol yn hytrach na rhagnodi cymdeithasol</vt:lpstr>
      <vt:lpstr>Beth sydd bwysicaf</vt:lpstr>
      <vt:lpstr>Dimensiwn newydd</vt:lpstr>
      <vt:lpstr>7 pwynt pwysig</vt:lpstr>
      <vt:lpstr>4 cam pwysig</vt:lpstr>
      <vt:lpstr>Sefydlu canolbwynt mewnol  mewn meddygfeydd</vt:lpstr>
      <vt:lpstr>Beth sydd ei angen ar gyfer hyb   – fesul 10,000</vt:lpstr>
      <vt:lpstr>Pennu nodau a chynllunio gofal</vt:lpstr>
      <vt:lpstr>Gwasanaeth datblygu cymuned</vt:lpstr>
      <vt:lpstr>PowerPoint Presentation</vt:lpstr>
      <vt:lpstr>Beth sydd ei angen ar gyfer gwasanaeth datblygu cymunedol?</vt:lpstr>
      <vt:lpstr>Mae angen rhoi’r egwyddorion  hyn ar waith – ym mhobman!</vt:lpstr>
      <vt:lpstr>Rhwydweithiau Lles Integredig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Frome Model</dc:title>
  <dc:creator>Julian Abel</dc:creator>
  <cp:lastModifiedBy>Hannah Simmonds (Aneurin Bevan UHB - Corporate Services)</cp:lastModifiedBy>
  <cp:revision>42</cp:revision>
  <dcterms:created xsi:type="dcterms:W3CDTF">2018-07-02T14:39:28Z</dcterms:created>
  <dcterms:modified xsi:type="dcterms:W3CDTF">2019-11-29T11:31:54Z</dcterms:modified>
</cp:coreProperties>
</file>