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7" r:id="rId3"/>
    <p:sldId id="269" r:id="rId4"/>
    <p:sldId id="270" r:id="rId5"/>
    <p:sldId id="258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9999FF"/>
    <a:srgbClr val="6600FF"/>
    <a:srgbClr val="9966FF"/>
    <a:srgbClr val="006666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7956" autoAdjust="0"/>
  </p:normalViewPr>
  <p:slideViewPr>
    <p:cSldViewPr snapToGrid="0">
      <p:cViewPr varScale="1">
        <p:scale>
          <a:sx n="102" d="100"/>
          <a:sy n="102" d="100"/>
        </p:scale>
        <p:origin x="954" y="10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BCB2-5C27-4368-B626-F062198CD307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C0703-998A-4830-9F7A-128BB412C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24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know we have lots already out</a:t>
            </a:r>
            <a:r>
              <a:rPr lang="en-GB" baseline="0" dirty="0" smtClean="0"/>
              <a:t> there that improves community well-being</a:t>
            </a:r>
          </a:p>
          <a:p>
            <a:r>
              <a:rPr lang="en-GB" baseline="0" dirty="0" smtClean="0"/>
              <a:t>Strengths and assets in the community</a:t>
            </a:r>
          </a:p>
          <a:p>
            <a:r>
              <a:rPr lang="en-GB" baseline="0" dirty="0" smtClean="0"/>
              <a:t>However, what we have discovered in our scoping work is that these things are not very well connected and visible to people. Symptoms of this include:</a:t>
            </a:r>
          </a:p>
          <a:p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Constant need to map and create directories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GPs not being able to keep up with the plethora of services out there and not knowing where to signpost patients for non-medical support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Members of the public not being able to find support when they</a:t>
            </a:r>
            <a:r>
              <a:rPr lang="en-GB" baseline="0" dirty="0" smtClean="0"/>
              <a:t> need it and often being passed around services and professionals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Professionals don’t always know where to signpost people, especially outside of their own sector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Things not</a:t>
            </a:r>
            <a:r>
              <a:rPr lang="en-GB" baseline="0" dirty="0" smtClean="0"/>
              <a:t> being publicised effectively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Professionals not able to use social media due to organisational policy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634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Aim: Develop a place-based approach to improving well-being for the whole population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247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establish place based well-being networks: anyone involved in well-being is welcome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build relationships and understanding of well-being resources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help shape a well-functioning place based well-being approach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contribute to small projects testing changes that will improve things for the community</a:t>
            </a:r>
          </a:p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align programmes aimed at promoting well-being or place-based working – pooling our resources</a:t>
            </a:r>
          </a:p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identify community engagement activity to ensure the community’s voice is embedded in the place based well-being approach</a:t>
            </a:r>
          </a:p>
          <a:p>
            <a:r>
              <a:rPr lang="en-GB" sz="2000" b="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abcd</a:t>
            </a:r>
            <a:r>
              <a:rPr lang="en-GB" sz="2000" b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– community of practice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0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Benefits across organisations by collaborating</a:t>
            </a:r>
          </a:p>
          <a:p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Identify opportunities to expand public sector hubs contribution to community well-being and the place based approach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Examples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Connecting people to well-being information, advice and assistance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Hosting well-being activities &amp; supporting community connections and aspirations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Co-location of organisations &amp; building relationships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Developing links and collaboration between different types of hubs in the ‘place’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a joined up approach to linking people from health and care services to well-being support</a:t>
            </a:r>
          </a:p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map ‘well-being workforce’ in each place-based well-being network</a:t>
            </a:r>
          </a:p>
          <a:p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training menu – knowledge &amp; skills to support someone’s well-being or help them find a well-being resource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active signposting 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strengths-based and behaviour change approaches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mental well-being</a:t>
            </a:r>
          </a:p>
          <a:p>
            <a:pPr lvl="1"/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shared values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1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2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Map existing approaches to communicating well-being information</a:t>
            </a:r>
          </a:p>
          <a:p>
            <a:pPr>
              <a:lnSpc>
                <a:spcPct val="150000"/>
              </a:lnSpc>
            </a:pPr>
            <a:r>
              <a:rPr lang="en-GB" sz="12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a range of communications products / methods</a:t>
            </a:r>
          </a:p>
          <a:p>
            <a:pPr>
              <a:lnSpc>
                <a:spcPct val="150000"/>
              </a:lnSpc>
            </a:pPr>
            <a:r>
              <a:rPr lang="en-GB" sz="12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Renewed community health champions programme – peer to peer</a:t>
            </a:r>
          </a:p>
          <a:p>
            <a:pPr>
              <a:lnSpc>
                <a:spcPct val="150000"/>
              </a:lnSpc>
            </a:pPr>
            <a:r>
              <a:rPr lang="en-GB" sz="1200" b="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Support to promote and establish </a:t>
            </a:r>
            <a:r>
              <a:rPr lang="en-GB" sz="1200" b="0" dirty="0" err="1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dewis</a:t>
            </a:r>
            <a:endParaRPr lang="en-GB" sz="1200" b="0" dirty="0" smtClean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33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pursuit of new opportunities for collaborative advantage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0703-998A-4830-9F7A-128BB412C25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973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15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94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37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84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5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41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55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25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79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9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9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0767-3018-4CBE-8F92-007046E62AF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36864-ECD7-4FED-A45E-30287EE7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9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Llewellyn@wales.nhs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515" y="796503"/>
            <a:ext cx="3324225" cy="36957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821693" y="4952432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Will Beer – Consultant in Public Health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Aneurin Bevan Gwent Public Health Team</a:t>
            </a:r>
            <a:endParaRPr lang="en-GB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287"/>
          </a:xfrm>
        </p:spPr>
        <p:txBody>
          <a:bodyPr/>
          <a:lstStyle/>
          <a:p>
            <a:r>
              <a:rPr lang="en-GB" dirty="0" smtClean="0"/>
              <a:t>Ways of 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7480"/>
            <a:ext cx="10515600" cy="4926841"/>
          </a:xfrm>
        </p:spPr>
        <p:txBody>
          <a:bodyPr>
            <a:normAutofit/>
          </a:bodyPr>
          <a:lstStyle/>
          <a:p>
            <a:r>
              <a:rPr lang="en-GB" dirty="0" smtClean="0"/>
              <a:t>Assumption – we are all aiming to impact upon community well-being…can we be more successful by working collectively?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Using what we already have first and foremost – connecting and aligning programmes</a:t>
            </a:r>
            <a:endParaRPr lang="en-GB" dirty="0"/>
          </a:p>
          <a:p>
            <a:pPr>
              <a:spcBef>
                <a:spcPts val="1800"/>
              </a:spcBef>
            </a:pPr>
            <a:r>
              <a:rPr lang="en-GB" dirty="0" smtClean="0"/>
              <a:t>LSC principles: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Changing </a:t>
            </a:r>
            <a:r>
              <a:rPr lang="en-GB" dirty="0" err="1" smtClean="0"/>
              <a:t>mindsets</a:t>
            </a:r>
            <a:r>
              <a:rPr lang="en-GB" dirty="0" smtClean="0"/>
              <a:t>, processes, relationships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Shared vision – something worth striving for</a:t>
            </a:r>
          </a:p>
          <a:p>
            <a:pPr lvl="1"/>
            <a:r>
              <a:rPr lang="en-GB" dirty="0" smtClean="0"/>
              <a:t>Accepting complexity – not just structures – also behaviours </a:t>
            </a:r>
          </a:p>
          <a:p>
            <a:pPr lvl="1"/>
            <a:r>
              <a:rPr lang="en-GB" dirty="0" smtClean="0"/>
              <a:t>Devolve leadership for improvement </a:t>
            </a:r>
          </a:p>
          <a:p>
            <a:pPr lvl="1"/>
            <a:r>
              <a:rPr lang="en-GB" dirty="0"/>
              <a:t>Using improvement approaches – </a:t>
            </a:r>
            <a:r>
              <a:rPr lang="en-GB" b="1" dirty="0"/>
              <a:t>P</a:t>
            </a:r>
            <a:r>
              <a:rPr lang="en-GB" dirty="0"/>
              <a:t>lan, </a:t>
            </a:r>
            <a:r>
              <a:rPr lang="en-GB" b="1" dirty="0"/>
              <a:t>D</a:t>
            </a:r>
            <a:r>
              <a:rPr lang="en-GB" dirty="0"/>
              <a:t>o, </a:t>
            </a:r>
            <a:r>
              <a:rPr lang="en-GB" b="1" dirty="0"/>
              <a:t>S</a:t>
            </a:r>
            <a:r>
              <a:rPr lang="en-GB" dirty="0"/>
              <a:t>tudy, </a:t>
            </a:r>
            <a:r>
              <a:rPr lang="en-GB" b="1" dirty="0"/>
              <a:t>A</a:t>
            </a:r>
            <a:r>
              <a:rPr lang="en-GB" dirty="0"/>
              <a:t>ct cycle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874" y="5534526"/>
            <a:ext cx="1081337" cy="12021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887" y="2703770"/>
            <a:ext cx="2782113" cy="280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3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515600" cy="4540772"/>
          </a:xfrm>
        </p:spPr>
        <p:txBody>
          <a:bodyPr>
            <a:normAutofit/>
          </a:bodyPr>
          <a:lstStyle/>
          <a:p>
            <a:r>
              <a:rPr lang="en-GB" dirty="0" smtClean="0"/>
              <a:t>Integrated Partnership Boards to drive programme in each locality 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Alignment to PSB agenda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Proposed initial areas of focus for delivery: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874" y="5534526"/>
            <a:ext cx="1081337" cy="120217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13736" y="3665726"/>
          <a:ext cx="1070780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289">
                  <a:extLst>
                    <a:ext uri="{9D8B030D-6E8A-4147-A177-3AD203B41FA5}">
                      <a16:colId xmlns="" xmlns:a16="http://schemas.microsoft.com/office/drawing/2014/main" val="4100494715"/>
                    </a:ext>
                  </a:extLst>
                </a:gridCol>
                <a:gridCol w="8094517">
                  <a:extLst>
                    <a:ext uri="{9D8B030D-6E8A-4147-A177-3AD203B41FA5}">
                      <a16:colId xmlns="" xmlns:a16="http://schemas.microsoft.com/office/drawing/2014/main" val="2109698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NCN Area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87537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Caerphilly North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Rhymney &amp; </a:t>
                      </a:r>
                      <a:r>
                        <a:rPr lang="en-GB" dirty="0" err="1" smtClean="0"/>
                        <a:t>Bryntirion</a:t>
                      </a:r>
                      <a:r>
                        <a:rPr lang="en-GB" dirty="0" smtClean="0"/>
                        <a:t> primary care transformation developments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7128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Caerphilly South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Lansbury Park Deep Place Plan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8294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Newport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</a:t>
                      </a:r>
                      <a:r>
                        <a:rPr lang="en-GB" dirty="0" err="1" smtClean="0"/>
                        <a:t>Ringland</a:t>
                      </a:r>
                      <a:r>
                        <a:rPr lang="en-GB" dirty="0" smtClean="0"/>
                        <a:t> Health and Well-being Centre development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6854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Blaenau Gwent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Brynmawr Resource Centre development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2091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Blaenau Gwent West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Tredegar Health and Well-being Centre development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72379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Torfaen North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</a:t>
                      </a:r>
                      <a:r>
                        <a:rPr lang="en-GB" dirty="0" err="1" smtClean="0"/>
                        <a:t>Blaenavon</a:t>
                      </a:r>
                      <a:r>
                        <a:rPr lang="en-GB" dirty="0" smtClean="0"/>
                        <a:t> place-based pilot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8325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Monmouthshire South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Aligned with the South Monmouthshire Health, Well-being and Social Care Project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5701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03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290" y="1501254"/>
            <a:ext cx="10515600" cy="504967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won’t affect change to individual well-being in 12 months</a:t>
            </a:r>
          </a:p>
          <a:p>
            <a:r>
              <a:rPr lang="en-GB" dirty="0" smtClean="0"/>
              <a:t>Developing a theory of change describing how system level changes will lead to improvements for people in our communities</a:t>
            </a:r>
          </a:p>
          <a:p>
            <a:r>
              <a:rPr lang="en-GB" dirty="0" smtClean="0"/>
              <a:t>System-level indicators that will tell us change is happening:</a:t>
            </a:r>
          </a:p>
          <a:p>
            <a:pPr lvl="1"/>
            <a:r>
              <a:rPr lang="en-GB" dirty="0" smtClean="0"/>
              <a:t>Shared vision, common understanding, joint approach</a:t>
            </a:r>
          </a:p>
          <a:p>
            <a:pPr lvl="1"/>
            <a:r>
              <a:rPr lang="en-GB" dirty="0" smtClean="0"/>
              <a:t>Shared approach to tracking progress towards outcomes (things that </a:t>
            </a:r>
            <a:r>
              <a:rPr lang="en-GB" dirty="0"/>
              <a:t>have </a:t>
            </a:r>
            <a:r>
              <a:rPr lang="en-GB" dirty="0" smtClean="0"/>
              <a:t>meaning and matter to people)</a:t>
            </a:r>
          </a:p>
          <a:p>
            <a:pPr lvl="1"/>
            <a:r>
              <a:rPr lang="en-GB" dirty="0" smtClean="0"/>
              <a:t>Co-ordinated plan of mutually reinforcing activities</a:t>
            </a:r>
          </a:p>
          <a:p>
            <a:pPr lvl="1"/>
            <a:r>
              <a:rPr lang="en-GB" dirty="0" smtClean="0"/>
              <a:t>Consistent and open communication to build trust and common motivation</a:t>
            </a:r>
          </a:p>
          <a:p>
            <a:pPr lvl="1"/>
            <a:r>
              <a:rPr lang="en-GB" dirty="0" smtClean="0"/>
              <a:t>‘Backbone support’ – Co-ordinate action across agencies, ensure alignment, project management, joint learning, create an improvement culture, pursuit of new opportunities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874" y="5534526"/>
            <a:ext cx="1081337" cy="120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6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IWN Team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786894"/>
              </p:ext>
            </p:extLst>
          </p:nvPr>
        </p:nvGraphicFramePr>
        <p:xfrm>
          <a:off x="402391" y="155805"/>
          <a:ext cx="11224011" cy="6600420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8288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19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450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481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5097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Job Title/Role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7772" marR="37772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Name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7772" marR="37772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Email</a:t>
                      </a: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Base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Executive Lead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Sarah Aitken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Sarah.Aitken@wales.nhs.uk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ABUHB HQ, St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Cadoc’s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Caerleon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909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Public Health Consultant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Will Beer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William.beer@wales.nhs.uk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Principal Public Health Practitioner / Programme </a:t>
                      </a:r>
                      <a:r>
                        <a:rPr lang="en-GB" sz="1400" dirty="0">
                          <a:effectLst/>
                        </a:rPr>
                        <a:t>Manager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Gemma Burrows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Gemma.Burrows@wales.nhs.uk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909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IWN Project </a:t>
                      </a:r>
                      <a:r>
                        <a:rPr lang="en-GB" sz="1400" dirty="0">
                          <a:effectLst/>
                        </a:rPr>
                        <a:t>Manager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Amal </a:t>
                      </a:r>
                      <a:r>
                        <a:rPr lang="en-GB" sz="1400" dirty="0" smtClean="0">
                          <a:effectLst/>
                        </a:rPr>
                        <a:t>Shandall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Amal.Shandall@wales.nhs.uk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Blaenau Gwent Service Development Lead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Kath Cross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Kathryn.Cross@wales.nhs.uk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VITCC, Tredegar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Torfaen Service Development Lead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Emma Davies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Emma.Davies70@wales.nhs.uk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County Hospital,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Griffithstown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Caerphilly Service Development Lead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David Llewellyn</a:t>
                      </a:r>
                      <a:endParaRPr lang="en-GB" sz="1400" dirty="0" smtClean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u="sng" dirty="0" smtClean="0">
                          <a:effectLst/>
                          <a:hlinkClick r:id="rId2"/>
                        </a:rPr>
                        <a:t>David.Llewellyn@wales.nhs.uk</a:t>
                      </a:r>
                      <a:r>
                        <a:rPr lang="en-GB" sz="1400" u="sng" dirty="0" smtClean="0">
                          <a:effectLst/>
                        </a:rPr>
                        <a:t> </a:t>
                      </a:r>
                      <a:endParaRPr lang="en-GB" sz="1400" u="sng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Foxes Lane, Oakdale 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Newport Service Development Lead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Marietta Evans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Marietta.Evans@Wales.nhs.uk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 Centre, Newport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>
                          <a:effectLst/>
                        </a:rPr>
                        <a:t>Monmouthshire</a:t>
                      </a:r>
                      <a:r>
                        <a:rPr lang="en-GB" sz="1400" i="1" baseline="0" dirty="0" smtClean="0">
                          <a:effectLst/>
                        </a:rPr>
                        <a:t> – Changing Practice, Changing Lives Lead</a:t>
                      </a:r>
                      <a:endParaRPr lang="en-GB" sz="1400" i="1" dirty="0" smtClean="0">
                        <a:effectLst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i="1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effectLst/>
                        </a:rPr>
                        <a:t>Nicki Needle </a:t>
                      </a:r>
                      <a:endParaRPr lang="en-GB" sz="1400" i="1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>
                          <a:effectLst/>
                        </a:rPr>
                        <a:t>NicolaNeedle@Monmouthshire.gov.uk</a:t>
                      </a:r>
                      <a:endParaRPr lang="en-GB" sz="1400" i="1" dirty="0" smtClean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i="1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Mardy Park, Abergavenny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GB" sz="14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935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Community Development &amp; Engagement Officer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Victoria Price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Victoria.Price2@wales.nhs.uk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  <a:endParaRPr lang="en-GB" sz="14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Well-being Workforce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Shareen </a:t>
                      </a:r>
                      <a:r>
                        <a:rPr lang="en-GB" sz="1400" dirty="0" smtClean="0">
                          <a:effectLst/>
                        </a:rPr>
                        <a:t>Ali</a:t>
                      </a:r>
                      <a:endParaRPr lang="en-GB" sz="1400" dirty="0">
                        <a:effectLst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Shareen.Ali@wales.nhs.uk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7774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Community Health Champions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Emma </a:t>
                      </a:r>
                      <a:r>
                        <a:rPr lang="en-GB" sz="1400" dirty="0" smtClean="0">
                          <a:effectLst/>
                        </a:rPr>
                        <a:t>Palmer</a:t>
                      </a:r>
                      <a:endParaRPr lang="en-GB" sz="1400" dirty="0">
                        <a:effectLst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Emma.Palmer@wales.nhs.uk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Victoria House, Newport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7772" marR="3777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5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3473" t="37135" r="23895" b="22444"/>
          <a:stretch/>
        </p:blipFill>
        <p:spPr>
          <a:xfrm>
            <a:off x="5013157" y="1858033"/>
            <a:ext cx="2165686" cy="2175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0000" t="37135" r="48842" b="22444"/>
          <a:stretch/>
        </p:blipFill>
        <p:spPr>
          <a:xfrm>
            <a:off x="2327012" y="2292679"/>
            <a:ext cx="2022752" cy="2173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842" t="37135" r="70211" b="22444"/>
          <a:stretch/>
        </p:blipFill>
        <p:spPr>
          <a:xfrm>
            <a:off x="7842235" y="2463939"/>
            <a:ext cx="1844844" cy="2002444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811721" y="315486"/>
            <a:ext cx="10515600" cy="85943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4742" y="415441"/>
            <a:ext cx="8009558" cy="659526"/>
          </a:xfrm>
          <a:noFill/>
          <a:ln>
            <a:noFill/>
          </a:ln>
          <a:effectLst/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Resources for Community Well-being </a:t>
            </a:r>
            <a:endParaRPr lang="en-GB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1851" y="4379468"/>
            <a:ext cx="2468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06600"/>
                </a:solidFill>
                <a:latin typeface="Gill Sans MT" panose="020B0502020104020203" pitchFamily="34" charset="0"/>
              </a:rPr>
              <a:t>PEOPLE</a:t>
            </a:r>
            <a:endParaRPr lang="en-GB" sz="4400" b="1" dirty="0">
              <a:solidFill>
                <a:srgbClr val="006600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830244" y="5370761"/>
            <a:ext cx="6531512" cy="1221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RELATIONSHIPS, KNOWLEDGE AND SKILLS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7229" y="5879449"/>
            <a:ext cx="1163764" cy="84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315" t="31708" r="25474" b="30865"/>
          <a:stretch/>
        </p:blipFill>
        <p:spPr>
          <a:xfrm>
            <a:off x="4981082" y="1911644"/>
            <a:ext cx="2084736" cy="2069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2632" t="47052" r="25158" b="29369"/>
          <a:stretch/>
        </p:blipFill>
        <p:spPr>
          <a:xfrm>
            <a:off x="8065727" y="2331676"/>
            <a:ext cx="2008573" cy="21817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315" t="31708" r="46738" b="30865"/>
          <a:stretch/>
        </p:blipFill>
        <p:spPr>
          <a:xfrm>
            <a:off x="2142525" y="2424737"/>
            <a:ext cx="2087815" cy="20983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3126" y="4229920"/>
            <a:ext cx="2314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Gill Sans MT" panose="020B0502020104020203" pitchFamily="34" charset="0"/>
              </a:rPr>
              <a:t>PLACES</a:t>
            </a:r>
            <a:endParaRPr lang="en-GB" sz="2400" b="1" dirty="0">
              <a:solidFill>
                <a:srgbClr val="006600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1721" y="315486"/>
            <a:ext cx="10515600" cy="85943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064742" y="415441"/>
            <a:ext cx="8009558" cy="65952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mtClean="0">
                <a:solidFill>
                  <a:schemeClr val="bg1"/>
                </a:solidFill>
                <a:latin typeface="Gill Sans MT" panose="020B0502020104020203" pitchFamily="34" charset="0"/>
              </a:rPr>
              <a:t>Resources for Community Well-being </a:t>
            </a:r>
            <a:endParaRPr lang="en-GB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830244" y="5186905"/>
            <a:ext cx="6531512" cy="10129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HEALTHY PEOPLE NEED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HEALTHY PLACES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263" t="24221" r="35263" b="45463"/>
          <a:stretch/>
        </p:blipFill>
        <p:spPr>
          <a:xfrm>
            <a:off x="3328579" y="1821947"/>
            <a:ext cx="5526930" cy="2387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8426" y="4502661"/>
            <a:ext cx="3327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Gill Sans MT" panose="020B0502020104020203" pitchFamily="34" charset="0"/>
              </a:rPr>
              <a:t>PROVISION</a:t>
            </a:r>
            <a:endParaRPr lang="en-GB" sz="4000" b="1" dirty="0">
              <a:solidFill>
                <a:srgbClr val="006600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11721" y="315486"/>
            <a:ext cx="10515600" cy="85943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64742" y="415441"/>
            <a:ext cx="8009558" cy="65952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mtClean="0">
                <a:solidFill>
                  <a:schemeClr val="bg1"/>
                </a:solidFill>
                <a:latin typeface="Gill Sans MT" panose="020B0502020104020203" pitchFamily="34" charset="0"/>
              </a:rPr>
              <a:t>Resources for Community Well-being </a:t>
            </a:r>
            <a:endParaRPr lang="en-GB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359213" y="5503628"/>
            <a:ext cx="7489413" cy="1221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WELL-BEING SUPPORT AND SERVICES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9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  <a:t>INTEGRATED WELL-BEING NETWORKS</a:t>
            </a:r>
            <a:endParaRPr lang="en-GB" b="1" dirty="0">
              <a:solidFill>
                <a:schemeClr val="accent5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622"/>
            <a:ext cx="10515600" cy="98882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AIM: DEVELOP A PLACE-BASED APPROACH TO IMPROVING 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WELL-BEING FOR THE WHOLE POPULATION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043" t="34338" r="24087" b="13393"/>
          <a:stretch/>
        </p:blipFill>
        <p:spPr>
          <a:xfrm>
            <a:off x="1325398" y="2378449"/>
            <a:ext cx="9288000" cy="4209590"/>
          </a:xfrm>
          <a:prstGeom prst="trapezoid">
            <a:avLst>
              <a:gd name="adj" fmla="val 32686"/>
            </a:avLst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5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0805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ESTABLISH PLACE BASED WELL-BEING NETWORKS 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BUILD RELATIONSHIPS 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UNDERSTAND WELL-BEING RESOURCES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SMALL PROJECTS TESTING CHANGES 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ALIGN PROGRAMMES – POOL RESOURCES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EMBED COMMUNITY ENGAGEMENT 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ASSETS BASED COMMUNITY DEVELOPMENT APPROACHES</a:t>
            </a:r>
            <a:endParaRPr lang="en-GB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6319" y="294834"/>
            <a:ext cx="10685813" cy="703654"/>
          </a:xfrm>
          <a:prstGeom prst="rect">
            <a:avLst/>
          </a:prstGeom>
          <a:solidFill>
            <a:srgbClr val="00666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533" y="551728"/>
            <a:ext cx="10515600" cy="633363"/>
          </a:xfrm>
        </p:spPr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en-GB" sz="4900" b="1" dirty="0">
                <a:solidFill>
                  <a:schemeClr val="bg1"/>
                </a:solidFill>
                <a:latin typeface="Gill Sans MT" panose="020B0502020104020203" pitchFamily="34" charset="0"/>
              </a:rPr>
              <a:t>1.</a:t>
            </a:r>
            <a:r>
              <a:rPr lang="en-GB" sz="4900" b="1" dirty="0" smtClean="0">
                <a:solidFill>
                  <a:schemeClr val="bg1"/>
                </a:solidFill>
              </a:rPr>
              <a:t> </a:t>
            </a:r>
            <a:r>
              <a:rPr lang="en-GB" sz="49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PLACE-BASED COLLABORATION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1200" b="1" dirty="0" smtClean="0">
                <a:solidFill>
                  <a:schemeClr val="bg1"/>
                </a:solidFill>
              </a:rPr>
              <a:t>j</a:t>
            </a:r>
            <a:r>
              <a:rPr lang="en-GB" sz="2900" b="1" dirty="0" smtClean="0">
                <a:solidFill>
                  <a:schemeClr val="bg1"/>
                </a:solidFill>
                <a:latin typeface="Comic Sans MS" panose="030F0702030302020204" pitchFamily="66" charset="0"/>
                <a:ea typeface="+mn-ea"/>
              </a:rPr>
              <a:t>:</a:t>
            </a:r>
            <a:endParaRPr lang="en-GB" sz="2900" b="1" dirty="0">
              <a:solidFill>
                <a:schemeClr val="bg1"/>
              </a:solidFill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3196" y="1175322"/>
            <a:ext cx="3139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6600"/>
                </a:solidFill>
                <a:latin typeface="Comic Sans MS" panose="030F0702030302020204" pitchFamily="66" charset="0"/>
              </a:rPr>
              <a:t>KEY ACTIONS</a:t>
            </a:r>
            <a:endParaRPr lang="en-GB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9269" y="1255382"/>
            <a:ext cx="4052706" cy="394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782" y="294835"/>
            <a:ext cx="10290260" cy="703654"/>
          </a:xfrm>
          <a:prstGeom prst="rect">
            <a:avLst/>
          </a:prstGeom>
          <a:solidFill>
            <a:srgbClr val="008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942" y="294835"/>
            <a:ext cx="10251866" cy="104707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2. COMMUNITY-BASED HUBS</a:t>
            </a:r>
            <a:r>
              <a:rPr lang="en-GB" sz="49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/>
            </a:r>
            <a:br>
              <a:rPr lang="en-GB" sz="49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</a:br>
            <a:r>
              <a:rPr lang="en-GB" sz="1200" b="1" dirty="0" smtClean="0">
                <a:solidFill>
                  <a:schemeClr val="bg1"/>
                </a:solidFill>
              </a:rPr>
              <a:t>j</a:t>
            </a:r>
            <a:endParaRPr lang="en-GB" sz="3200" b="1" dirty="0">
              <a:solidFill>
                <a:srgbClr val="006600"/>
              </a:solidFill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068" y="1867912"/>
            <a:ext cx="11497143" cy="42215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IDENTIFY OPPORTUNITIES TO EXPAND PUBLIC SECTOR HUBS CONTRIBUTION :</a:t>
            </a:r>
          </a:p>
          <a:p>
            <a:pPr lvl="1">
              <a:lnSpc>
                <a:spcPct val="150000"/>
              </a:lnSpc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CONNECTING PEOPLE TO INFORMATION, ADVICE AND ASSISTANCE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HOSTING WELL-BEING ACTIVITIES &amp; SUPPORTING COMMUNITY CONNECTIONS 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CO-LOCATION OF ORGANISATIONS &amp; BUILDING RELATIONSHIPS</a:t>
            </a:r>
          </a:p>
          <a:p>
            <a:pPr lvl="1">
              <a:lnSpc>
                <a:spcPct val="150000"/>
              </a:lnSpc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DEVELOPING LINKS BETWEEN DIFFERENT TYPES OF HUBS IN THE ‘PLACE’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782" y="1232100"/>
            <a:ext cx="3139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6600"/>
                </a:solidFill>
                <a:latin typeface="Comic Sans MS" panose="030F0702030302020204" pitchFamily="66" charset="0"/>
              </a:rPr>
              <a:t>KEY ACTIONS</a:t>
            </a:r>
            <a:endParaRPr lang="en-GB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991" y="4930683"/>
            <a:ext cx="1647825" cy="15716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663" y="4578258"/>
            <a:ext cx="1552575" cy="19240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7023" y="4854483"/>
            <a:ext cx="14287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6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5539" y="338620"/>
            <a:ext cx="11463323" cy="703654"/>
          </a:xfrm>
          <a:prstGeom prst="rect">
            <a:avLst/>
          </a:prstGeom>
          <a:solidFill>
            <a:srgbClr val="6666FF">
              <a:alpha val="60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539" y="464763"/>
            <a:ext cx="11791549" cy="839951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3. PEOPLE WHO DELIVER SERVICES &amp; SUPPORT </a:t>
            </a:r>
            <a:r>
              <a:rPr lang="en-GB" sz="4900" b="1" dirty="0" smtClean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  <a:t/>
            </a:r>
            <a:br>
              <a:rPr lang="en-GB" sz="4900" b="1" dirty="0" smtClean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</a:br>
            <a:endParaRPr lang="en-GB" sz="3200" b="1" dirty="0">
              <a:solidFill>
                <a:srgbClr val="006600"/>
              </a:solidFill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819" y="1895357"/>
            <a:ext cx="7925789" cy="3754397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A JOINED UP APPROACH TO LINKING PEOPLE FROM HEALTH AND CARE SERVICES TO WELL-BEING SUPPORT</a:t>
            </a:r>
          </a:p>
          <a:p>
            <a:pPr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MAP ‘WELL-BEING WORKFORCE’ IN EACH PLACE-BASED WELL-BEING NETWORK</a:t>
            </a:r>
          </a:p>
          <a:p>
            <a:pPr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TRAINING MENU – KNOWLEDGE &amp; SKILLS TO SUPPORT SOMEONE’S WELL-BEING OR HELP THEM FIND A WELL-BEING RESOURCE</a:t>
            </a:r>
          </a:p>
          <a:p>
            <a:pPr lvl="1"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ACTIVE SIGNPOSTING </a:t>
            </a:r>
          </a:p>
          <a:p>
            <a:pPr lvl="1"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STRENGTHS-BASED AND BEHAVIOUR CHANGE APPROACHES</a:t>
            </a:r>
          </a:p>
          <a:p>
            <a:pPr lvl="1"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MENTAL WELL-BEING</a:t>
            </a:r>
          </a:p>
          <a:p>
            <a:pPr>
              <a:lnSpc>
                <a:spcPct val="160000"/>
              </a:lnSpc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SHARED VALUES</a:t>
            </a:r>
          </a:p>
          <a:p>
            <a:pPr marL="0" indent="0">
              <a:lnSpc>
                <a:spcPct val="160000"/>
              </a:lnSpc>
              <a:buNone/>
            </a:pP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3181" y="1291534"/>
            <a:ext cx="3139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6600"/>
                </a:solidFill>
                <a:latin typeface="Comic Sans MS" panose="030F0702030302020204" pitchFamily="66" charset="0"/>
              </a:rPr>
              <a:t>KEY ACTIONS</a:t>
            </a:r>
            <a:endParaRPr lang="en-GB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463" y="1632917"/>
            <a:ext cx="3726287" cy="389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175" y="2374621"/>
            <a:ext cx="7281672" cy="2443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9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MAP EXISTING APPROACHES TO COMMUNICATION</a:t>
            </a:r>
          </a:p>
          <a:p>
            <a:pPr>
              <a:lnSpc>
                <a:spcPct val="150000"/>
              </a:lnSpc>
            </a:pPr>
            <a:r>
              <a:rPr lang="en-GB" sz="19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DEVELOP COMMUNICATIONS PRODUCTS / METHODS</a:t>
            </a:r>
          </a:p>
          <a:p>
            <a:pPr>
              <a:lnSpc>
                <a:spcPct val="150000"/>
              </a:lnSpc>
            </a:pPr>
            <a:r>
              <a:rPr lang="en-GB" sz="19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RENEW COMMUNITY HEALTH CHAMPIONS</a:t>
            </a:r>
          </a:p>
          <a:p>
            <a:pPr>
              <a:lnSpc>
                <a:spcPct val="150000"/>
              </a:lnSpc>
            </a:pPr>
            <a:r>
              <a:rPr lang="en-GB" sz="19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SUPPORT DEWIS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5539" y="338620"/>
            <a:ext cx="11463323" cy="703654"/>
          </a:xfrm>
          <a:prstGeom prst="rect">
            <a:avLst/>
          </a:prstGeom>
          <a:solidFill>
            <a:srgbClr val="FF0000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539" y="338621"/>
            <a:ext cx="12243453" cy="831812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4. EASY ACCESS TO WELL-BEING INFORMATION</a:t>
            </a:r>
            <a:endParaRPr lang="en-GB" sz="2800" b="1" dirty="0">
              <a:solidFill>
                <a:srgbClr val="006600"/>
              </a:solidFill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181" y="1291534"/>
            <a:ext cx="3139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6600"/>
                </a:solidFill>
                <a:latin typeface="Comic Sans MS" panose="030F0702030302020204" pitchFamily="66" charset="0"/>
              </a:rPr>
              <a:t>KEY ACTIONS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70" y="5236785"/>
            <a:ext cx="6347637" cy="13074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2986" y="5876925"/>
            <a:ext cx="1163764" cy="8477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9688" y="1381379"/>
            <a:ext cx="3949174" cy="428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8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1025</Words>
  <Application>Microsoft Office PowerPoint</Application>
  <PresentationFormat>Widescreen</PresentationFormat>
  <Paragraphs>188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Comic Sans MS</vt:lpstr>
      <vt:lpstr>Gill Sans MT</vt:lpstr>
      <vt:lpstr>MinionPro-Regular</vt:lpstr>
      <vt:lpstr>Times New Roman</vt:lpstr>
      <vt:lpstr>Office Theme</vt:lpstr>
      <vt:lpstr>PowerPoint Presentation</vt:lpstr>
      <vt:lpstr>Resources for Community Well-being </vt:lpstr>
      <vt:lpstr>PowerPoint Presentation</vt:lpstr>
      <vt:lpstr>PowerPoint Presentation</vt:lpstr>
      <vt:lpstr>INTEGRATED WELL-BEING NETWORKS</vt:lpstr>
      <vt:lpstr>1. PLACE-BASED COLLABORATION j:</vt:lpstr>
      <vt:lpstr>2. COMMUNITY-BASED HUBS j</vt:lpstr>
      <vt:lpstr>3. PEOPLE WHO DELIVER SERVICES &amp; SUPPORT  </vt:lpstr>
      <vt:lpstr>4. EASY ACCESS TO WELL-BEING INFORMATION</vt:lpstr>
      <vt:lpstr>Ways of working</vt:lpstr>
      <vt:lpstr>Structure</vt:lpstr>
      <vt:lpstr>Evaluation</vt:lpstr>
      <vt:lpstr>IWN Team</vt:lpstr>
    </vt:vector>
  </TitlesOfParts>
  <Company>NHS Wales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Well-being Networks</dc:title>
  <dc:creator>Gemma Burrows (Public Health Wales)</dc:creator>
  <cp:lastModifiedBy>Hannah Simmonds (Aneurin Bevan UHB - Corporate Services)</cp:lastModifiedBy>
  <cp:revision>67</cp:revision>
  <dcterms:created xsi:type="dcterms:W3CDTF">2019-04-24T14:03:09Z</dcterms:created>
  <dcterms:modified xsi:type="dcterms:W3CDTF">2019-11-29T11:34:39Z</dcterms:modified>
</cp:coreProperties>
</file>